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  <p:sldMasterId id="2147483670" r:id="rId2"/>
    <p:sldMasterId id="2147483682" r:id="rId3"/>
  </p:sldMasterIdLst>
  <p:notesMasterIdLst>
    <p:notesMasterId r:id="rId24"/>
  </p:notesMasterIdLst>
  <p:handoutMasterIdLst>
    <p:handoutMasterId r:id="rId25"/>
  </p:handoutMasterIdLst>
  <p:sldIdLst>
    <p:sldId id="285" r:id="rId4"/>
    <p:sldId id="290" r:id="rId5"/>
    <p:sldId id="316" r:id="rId6"/>
    <p:sldId id="300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308" r:id="rId15"/>
    <p:sldId id="309" r:id="rId16"/>
    <p:sldId id="297" r:id="rId17"/>
    <p:sldId id="310" r:id="rId18"/>
    <p:sldId id="311" r:id="rId19"/>
    <p:sldId id="313" r:id="rId20"/>
    <p:sldId id="314" r:id="rId21"/>
    <p:sldId id="315" r:id="rId22"/>
    <p:sldId id="298" r:id="rId23"/>
  </p:sldIdLst>
  <p:sldSz cx="9144000" cy="6858000" type="screen4x3"/>
  <p:notesSz cx="6761163" cy="99425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0C535"/>
    <a:srgbClr val="1E2EC6"/>
    <a:srgbClr val="F2F2F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720" autoAdjust="0"/>
    <p:restoredTop sz="78514" autoAdjust="0"/>
  </p:normalViewPr>
  <p:slideViewPr>
    <p:cSldViewPr>
      <p:cViewPr>
        <p:scale>
          <a:sx n="70" d="100"/>
          <a:sy n="70" d="100"/>
        </p:scale>
        <p:origin x="-1164" y="-4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-3402" y="-102"/>
      </p:cViewPr>
      <p:guideLst>
        <p:guide orient="horz" pos="3132"/>
        <p:guide pos="213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EBDD6C-2202-4793-8514-AFC56BF54B3A}" type="doc">
      <dgm:prSet loTypeId="urn:microsoft.com/office/officeart/2008/layout/VerticalCurvedList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9D0516A-BD74-403D-BB7D-E6620421040A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>
              <a:latin typeface="+mn-lt"/>
              <a:cs typeface="Times New Roman" pitchFamily="18" charset="0"/>
            </a:rPr>
            <a:t>Государственная программа «Патриотическое воспитание граждан Российской Федерации на 2016-2020 годы»</a:t>
          </a:r>
          <a:endParaRPr lang="ru-RU" sz="1600" b="1" dirty="0" smtClean="0">
            <a:latin typeface="+mn-lt"/>
            <a:cs typeface="Times New Roman" pitchFamily="18" charset="0"/>
          </a:endParaRPr>
        </a:p>
      </dgm:t>
    </dgm:pt>
    <dgm:pt modelId="{B69CA603-987F-48F3-835E-A880179CAEE3}" type="parTrans" cxnId="{7804DFB1-6B8B-41F7-AA2E-0146E46D28D9}">
      <dgm:prSet/>
      <dgm:spPr/>
      <dgm:t>
        <a:bodyPr/>
        <a:lstStyle/>
        <a:p>
          <a:endParaRPr lang="ru-RU"/>
        </a:p>
      </dgm:t>
    </dgm:pt>
    <dgm:pt modelId="{C2BCD91E-1904-4EB8-BC33-1BFC5D4F6F16}" type="sibTrans" cxnId="{7804DFB1-6B8B-41F7-AA2E-0146E46D28D9}">
      <dgm:prSet/>
      <dgm:spPr/>
      <dgm:t>
        <a:bodyPr/>
        <a:lstStyle/>
        <a:p>
          <a:endParaRPr lang="ru-RU"/>
        </a:p>
      </dgm:t>
    </dgm:pt>
    <dgm:pt modelId="{A829601B-A718-4728-A68A-EDB36D3996D9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>
              <a:latin typeface="+mn-lt"/>
              <a:cs typeface="Times New Roman" pitchFamily="18" charset="0"/>
            </a:rPr>
            <a:t>Муниципальная  программа «Развитие образования»  (утвержденная Постановлением  администрации МО ГО «Сыктывкар» от 25.12.2013 № 12/4976)  </a:t>
          </a:r>
          <a:endParaRPr lang="ru-RU" sz="1600" b="1" dirty="0" smtClean="0">
            <a:latin typeface="+mn-lt"/>
            <a:cs typeface="Times New Roman" pitchFamily="18" charset="0"/>
          </a:endParaRPr>
        </a:p>
      </dgm:t>
    </dgm:pt>
    <dgm:pt modelId="{AA659FF3-40FE-48D2-8011-B62F924E55B1}" type="parTrans" cxnId="{DC255D1B-E195-4D3E-82B5-7843CEB85988}">
      <dgm:prSet/>
      <dgm:spPr/>
      <dgm:t>
        <a:bodyPr/>
        <a:lstStyle/>
        <a:p>
          <a:endParaRPr lang="ru-RU"/>
        </a:p>
      </dgm:t>
    </dgm:pt>
    <dgm:pt modelId="{5CC90E05-BCD2-4BCE-8486-69B915B30DD4}" type="sibTrans" cxnId="{DC255D1B-E195-4D3E-82B5-7843CEB85988}">
      <dgm:prSet/>
      <dgm:spPr/>
      <dgm:t>
        <a:bodyPr/>
        <a:lstStyle/>
        <a:p>
          <a:endParaRPr lang="ru-RU"/>
        </a:p>
      </dgm:t>
    </dgm:pt>
    <dgm:pt modelId="{11DACF6F-6AFE-4241-A045-DF4039337FD9}">
      <dgm:prSet custT="1"/>
      <dgm:spPr/>
      <dgm:t>
        <a:bodyPr/>
        <a:lstStyle/>
        <a:p>
          <a:r>
            <a:rPr lang="ru-RU" sz="1600" b="1" dirty="0" smtClean="0">
              <a:latin typeface="+mn-lt"/>
              <a:cs typeface="Times New Roman" pitchFamily="18" charset="0"/>
            </a:rPr>
            <a:t>Муниципальная программа «Развитие культуры, физической культуры и спорта» (утвержденная Постановлением администрации МО ГО «Сыктывкар» от 25.12.2013 № 12/4977)</a:t>
          </a:r>
          <a:endParaRPr lang="ru-RU" sz="1600" b="1" dirty="0">
            <a:latin typeface="+mn-lt"/>
            <a:cs typeface="Times New Roman" pitchFamily="18" charset="0"/>
          </a:endParaRPr>
        </a:p>
      </dgm:t>
    </dgm:pt>
    <dgm:pt modelId="{6460AFD9-CBB7-4706-A3E3-00785BC05FDB}" type="parTrans" cxnId="{BB057F98-F2FF-4750-B661-D6EBC71683E7}">
      <dgm:prSet/>
      <dgm:spPr/>
      <dgm:t>
        <a:bodyPr/>
        <a:lstStyle/>
        <a:p>
          <a:endParaRPr lang="ru-RU"/>
        </a:p>
      </dgm:t>
    </dgm:pt>
    <dgm:pt modelId="{EB41FA84-FDF0-4C15-9729-DDF79AC5BB32}" type="sibTrans" cxnId="{BB057F98-F2FF-4750-B661-D6EBC71683E7}">
      <dgm:prSet/>
      <dgm:spPr/>
      <dgm:t>
        <a:bodyPr/>
        <a:lstStyle/>
        <a:p>
          <a:endParaRPr lang="ru-RU"/>
        </a:p>
      </dgm:t>
    </dgm:pt>
    <dgm:pt modelId="{C99F9949-BD29-4E2E-A200-7971F7F1CF4C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>
              <a:latin typeface="+mn-lt"/>
              <a:cs typeface="Times New Roman" pitchFamily="18" charset="0"/>
            </a:rPr>
            <a:t>Межведомственный план мероприятий на 2017 г. по  реализации государственной программы «Патриотическое воспитание граждан РФ на 2016-2020 годы»</a:t>
          </a:r>
          <a:endParaRPr lang="ru-RU" sz="1600" b="1" dirty="0" smtClean="0">
            <a:latin typeface="+mn-lt"/>
            <a:cs typeface="Times New Roman" pitchFamily="18" charset="0"/>
          </a:endParaRPr>
        </a:p>
      </dgm:t>
    </dgm:pt>
    <dgm:pt modelId="{63493658-B632-4A0C-97F3-44ED8554DCB0}" type="sibTrans" cxnId="{59D8EEE1-1E1E-4923-A4F0-383150FBB21F}">
      <dgm:prSet/>
      <dgm:spPr/>
      <dgm:t>
        <a:bodyPr/>
        <a:lstStyle/>
        <a:p>
          <a:endParaRPr lang="ru-RU"/>
        </a:p>
      </dgm:t>
    </dgm:pt>
    <dgm:pt modelId="{646B31F8-1BD8-4DBB-9423-0788EA230401}" type="parTrans" cxnId="{59D8EEE1-1E1E-4923-A4F0-383150FBB21F}">
      <dgm:prSet/>
      <dgm:spPr/>
      <dgm:t>
        <a:bodyPr/>
        <a:lstStyle/>
        <a:p>
          <a:endParaRPr lang="ru-RU"/>
        </a:p>
      </dgm:t>
    </dgm:pt>
    <dgm:pt modelId="{E2021E52-8FC5-4209-A462-D5248E4FCEDD}" type="pres">
      <dgm:prSet presAssocID="{85EBDD6C-2202-4793-8514-AFC56BF54B3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87DC3B5-FC1E-4A4E-BEE3-3395EC539432}" type="pres">
      <dgm:prSet presAssocID="{85EBDD6C-2202-4793-8514-AFC56BF54B3A}" presName="Name1" presStyleCnt="0"/>
      <dgm:spPr/>
      <dgm:t>
        <a:bodyPr/>
        <a:lstStyle/>
        <a:p>
          <a:endParaRPr lang="ru-RU"/>
        </a:p>
      </dgm:t>
    </dgm:pt>
    <dgm:pt modelId="{5C5792CE-D867-4765-A4CC-B7BB0D27B16C}" type="pres">
      <dgm:prSet presAssocID="{85EBDD6C-2202-4793-8514-AFC56BF54B3A}" presName="cycle" presStyleCnt="0"/>
      <dgm:spPr/>
      <dgm:t>
        <a:bodyPr/>
        <a:lstStyle/>
        <a:p>
          <a:endParaRPr lang="ru-RU"/>
        </a:p>
      </dgm:t>
    </dgm:pt>
    <dgm:pt modelId="{6B3D26C8-A26C-47B9-AE1D-899AEC1BE98B}" type="pres">
      <dgm:prSet presAssocID="{85EBDD6C-2202-4793-8514-AFC56BF54B3A}" presName="srcNode" presStyleLbl="node1" presStyleIdx="0" presStyleCnt="4"/>
      <dgm:spPr/>
      <dgm:t>
        <a:bodyPr/>
        <a:lstStyle/>
        <a:p>
          <a:endParaRPr lang="ru-RU"/>
        </a:p>
      </dgm:t>
    </dgm:pt>
    <dgm:pt modelId="{003C0EB1-F641-4899-83C8-5ED5941E6BF9}" type="pres">
      <dgm:prSet presAssocID="{85EBDD6C-2202-4793-8514-AFC56BF54B3A}" presName="conn" presStyleLbl="parChTrans1D2" presStyleIdx="0" presStyleCnt="1" custLinFactNeighborX="567" custLinFactNeighborY="-724"/>
      <dgm:spPr/>
      <dgm:t>
        <a:bodyPr/>
        <a:lstStyle/>
        <a:p>
          <a:endParaRPr lang="ru-RU"/>
        </a:p>
      </dgm:t>
    </dgm:pt>
    <dgm:pt modelId="{C6521400-CFCB-460D-82EE-261C755D76C2}" type="pres">
      <dgm:prSet presAssocID="{85EBDD6C-2202-4793-8514-AFC56BF54B3A}" presName="extraNode" presStyleLbl="node1" presStyleIdx="0" presStyleCnt="4"/>
      <dgm:spPr/>
      <dgm:t>
        <a:bodyPr/>
        <a:lstStyle/>
        <a:p>
          <a:endParaRPr lang="ru-RU"/>
        </a:p>
      </dgm:t>
    </dgm:pt>
    <dgm:pt modelId="{251A0DE8-AC72-4891-84D8-E53A3575B6D0}" type="pres">
      <dgm:prSet presAssocID="{85EBDD6C-2202-4793-8514-AFC56BF54B3A}" presName="dstNode" presStyleLbl="node1" presStyleIdx="0" presStyleCnt="4"/>
      <dgm:spPr/>
      <dgm:t>
        <a:bodyPr/>
        <a:lstStyle/>
        <a:p>
          <a:endParaRPr lang="ru-RU"/>
        </a:p>
      </dgm:t>
    </dgm:pt>
    <dgm:pt modelId="{923CA225-3FF0-4201-953B-9DB92654FE9B}" type="pres">
      <dgm:prSet presAssocID="{59D0516A-BD74-403D-BB7D-E6620421040A}" presName="text_1" presStyleLbl="node1" presStyleIdx="0" presStyleCnt="4" custScaleX="96740" custScaleY="80880" custLinFactNeighborX="342" custLinFactNeighborY="-45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5E34EA-F9B5-4B67-AA4D-1DA794BF675D}" type="pres">
      <dgm:prSet presAssocID="{59D0516A-BD74-403D-BB7D-E6620421040A}" presName="accent_1" presStyleCnt="0"/>
      <dgm:spPr/>
      <dgm:t>
        <a:bodyPr/>
        <a:lstStyle/>
        <a:p>
          <a:endParaRPr lang="ru-RU"/>
        </a:p>
      </dgm:t>
    </dgm:pt>
    <dgm:pt modelId="{C25C5B7F-BFBE-472C-9C8E-FD835CEE6907}" type="pres">
      <dgm:prSet presAssocID="{59D0516A-BD74-403D-BB7D-E6620421040A}" presName="accentRepeatNode" presStyleLbl="solidFgAcc1" presStyleIdx="0" presStyleCnt="4" custScaleX="97544" custScaleY="99999" custLinFactNeighborX="10254" custLinFactNeighborY="-14473"/>
      <dgm:spPr/>
      <dgm:t>
        <a:bodyPr/>
        <a:lstStyle/>
        <a:p>
          <a:endParaRPr lang="ru-RU"/>
        </a:p>
      </dgm:t>
    </dgm:pt>
    <dgm:pt modelId="{3A19625B-4979-4CDF-B670-B080B02AD333}" type="pres">
      <dgm:prSet presAssocID="{C99F9949-BD29-4E2E-A200-7971F7F1CF4C}" presName="text_2" presStyleLbl="node1" presStyleIdx="1" presStyleCnt="4" custScaleX="99031" custScaleY="108314" custLinFactNeighborX="-1255" custLinFactNeighborY="-428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1DAF9B-5292-4D1F-9F3F-381BA9F9D1BF}" type="pres">
      <dgm:prSet presAssocID="{C99F9949-BD29-4E2E-A200-7971F7F1CF4C}" presName="accent_2" presStyleCnt="0"/>
      <dgm:spPr/>
      <dgm:t>
        <a:bodyPr/>
        <a:lstStyle/>
        <a:p>
          <a:endParaRPr lang="ru-RU"/>
        </a:p>
      </dgm:t>
    </dgm:pt>
    <dgm:pt modelId="{1EF8B50C-92F6-4912-8D05-ACB9AAF97506}" type="pres">
      <dgm:prSet presAssocID="{C99F9949-BD29-4E2E-A200-7971F7F1CF4C}" presName="accentRepeatNode" presStyleLbl="solidFgAcc1" presStyleIdx="1" presStyleCnt="4" custLinFactNeighborX="-13013" custLinFactNeighborY="-34763"/>
      <dgm:spPr/>
      <dgm:t>
        <a:bodyPr/>
        <a:lstStyle/>
        <a:p>
          <a:endParaRPr lang="ru-RU"/>
        </a:p>
      </dgm:t>
    </dgm:pt>
    <dgm:pt modelId="{1EDE7438-92E1-4BFA-B5A2-D9D4F3F01F41}" type="pres">
      <dgm:prSet presAssocID="{A829601B-A718-4728-A68A-EDB36D3996D9}" presName="text_3" presStyleLbl="node1" presStyleIdx="2" presStyleCnt="4" custScaleX="99766" custScaleY="114955" custLinFactNeighborX="-1790" custLinFactNeighborY="-560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2227EA-F1C0-4D5C-A7B1-7D6B3439124C}" type="pres">
      <dgm:prSet presAssocID="{A829601B-A718-4728-A68A-EDB36D3996D9}" presName="accent_3" presStyleCnt="0"/>
      <dgm:spPr/>
      <dgm:t>
        <a:bodyPr/>
        <a:lstStyle/>
        <a:p>
          <a:endParaRPr lang="ru-RU"/>
        </a:p>
      </dgm:t>
    </dgm:pt>
    <dgm:pt modelId="{5445B857-C046-4589-81A1-83916E777403}" type="pres">
      <dgm:prSet presAssocID="{A829601B-A718-4728-A68A-EDB36D3996D9}" presName="accentRepeatNode" presStyleLbl="solidFgAcc1" presStyleIdx="2" presStyleCnt="4" custLinFactNeighborX="-5889" custLinFactNeighborY="-47931"/>
      <dgm:spPr/>
      <dgm:t>
        <a:bodyPr/>
        <a:lstStyle/>
        <a:p>
          <a:endParaRPr lang="ru-RU"/>
        </a:p>
      </dgm:t>
    </dgm:pt>
    <dgm:pt modelId="{4A617DE9-8317-43E8-9C4F-68B8F9E881D2}" type="pres">
      <dgm:prSet presAssocID="{11DACF6F-6AFE-4241-A045-DF4039337FD9}" presName="text_4" presStyleLbl="node1" presStyleIdx="3" presStyleCnt="4" custScaleX="95467" custScaleY="108284" custLinFactNeighborX="72" custLinFactNeighborY="-710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4B5CCA-2371-4B18-9960-65CB3306E383}" type="pres">
      <dgm:prSet presAssocID="{11DACF6F-6AFE-4241-A045-DF4039337FD9}" presName="accent_4" presStyleCnt="0"/>
      <dgm:spPr/>
      <dgm:t>
        <a:bodyPr/>
        <a:lstStyle/>
        <a:p>
          <a:endParaRPr lang="ru-RU"/>
        </a:p>
      </dgm:t>
    </dgm:pt>
    <dgm:pt modelId="{A8439A3F-A879-41D6-9D38-A6AB8E2DED7C}" type="pres">
      <dgm:prSet presAssocID="{11DACF6F-6AFE-4241-A045-DF4039337FD9}" presName="accentRepeatNode" presStyleLbl="solidFgAcc1" presStyleIdx="3" presStyleCnt="4" custLinFactNeighborX="18606" custLinFactNeighborY="-56683"/>
      <dgm:spPr/>
      <dgm:t>
        <a:bodyPr/>
        <a:lstStyle/>
        <a:p>
          <a:endParaRPr lang="ru-RU"/>
        </a:p>
      </dgm:t>
    </dgm:pt>
  </dgm:ptLst>
  <dgm:cxnLst>
    <dgm:cxn modelId="{59D8EEE1-1E1E-4923-A4F0-383150FBB21F}" srcId="{85EBDD6C-2202-4793-8514-AFC56BF54B3A}" destId="{C99F9949-BD29-4E2E-A200-7971F7F1CF4C}" srcOrd="1" destOrd="0" parTransId="{646B31F8-1BD8-4DBB-9423-0788EA230401}" sibTransId="{63493658-B632-4A0C-97F3-44ED8554DCB0}"/>
    <dgm:cxn modelId="{8A501154-E8A6-4291-8F48-27F4FCB3E8D7}" type="presOf" srcId="{C99F9949-BD29-4E2E-A200-7971F7F1CF4C}" destId="{3A19625B-4979-4CDF-B670-B080B02AD333}" srcOrd="0" destOrd="0" presId="urn:microsoft.com/office/officeart/2008/layout/VerticalCurvedList"/>
    <dgm:cxn modelId="{9CB87EC6-9CD1-44F6-9E0B-EC6550EAC812}" type="presOf" srcId="{A829601B-A718-4728-A68A-EDB36D3996D9}" destId="{1EDE7438-92E1-4BFA-B5A2-D9D4F3F01F41}" srcOrd="0" destOrd="0" presId="urn:microsoft.com/office/officeart/2008/layout/VerticalCurvedList"/>
    <dgm:cxn modelId="{AF1AC01E-B63D-46D2-8D96-39EBD9A36FB8}" type="presOf" srcId="{C2BCD91E-1904-4EB8-BC33-1BFC5D4F6F16}" destId="{003C0EB1-F641-4899-83C8-5ED5941E6BF9}" srcOrd="0" destOrd="0" presId="urn:microsoft.com/office/officeart/2008/layout/VerticalCurvedList"/>
    <dgm:cxn modelId="{7804DFB1-6B8B-41F7-AA2E-0146E46D28D9}" srcId="{85EBDD6C-2202-4793-8514-AFC56BF54B3A}" destId="{59D0516A-BD74-403D-BB7D-E6620421040A}" srcOrd="0" destOrd="0" parTransId="{B69CA603-987F-48F3-835E-A880179CAEE3}" sibTransId="{C2BCD91E-1904-4EB8-BC33-1BFC5D4F6F16}"/>
    <dgm:cxn modelId="{DC255D1B-E195-4D3E-82B5-7843CEB85988}" srcId="{85EBDD6C-2202-4793-8514-AFC56BF54B3A}" destId="{A829601B-A718-4728-A68A-EDB36D3996D9}" srcOrd="2" destOrd="0" parTransId="{AA659FF3-40FE-48D2-8011-B62F924E55B1}" sibTransId="{5CC90E05-BCD2-4BCE-8486-69B915B30DD4}"/>
    <dgm:cxn modelId="{ABBEB2F2-CCAC-48AC-B5B2-F26DF462B970}" type="presOf" srcId="{11DACF6F-6AFE-4241-A045-DF4039337FD9}" destId="{4A617DE9-8317-43E8-9C4F-68B8F9E881D2}" srcOrd="0" destOrd="0" presId="urn:microsoft.com/office/officeart/2008/layout/VerticalCurvedList"/>
    <dgm:cxn modelId="{F133997A-79FE-4C08-BF67-0E0FDB82016C}" type="presOf" srcId="{85EBDD6C-2202-4793-8514-AFC56BF54B3A}" destId="{E2021E52-8FC5-4209-A462-D5248E4FCEDD}" srcOrd="0" destOrd="0" presId="urn:microsoft.com/office/officeart/2008/layout/VerticalCurvedList"/>
    <dgm:cxn modelId="{BB057F98-F2FF-4750-B661-D6EBC71683E7}" srcId="{85EBDD6C-2202-4793-8514-AFC56BF54B3A}" destId="{11DACF6F-6AFE-4241-A045-DF4039337FD9}" srcOrd="3" destOrd="0" parTransId="{6460AFD9-CBB7-4706-A3E3-00785BC05FDB}" sibTransId="{EB41FA84-FDF0-4C15-9729-DDF79AC5BB32}"/>
    <dgm:cxn modelId="{72CD1534-B1C8-4FF6-B9A4-69BEAC5290C7}" type="presOf" srcId="{59D0516A-BD74-403D-BB7D-E6620421040A}" destId="{923CA225-3FF0-4201-953B-9DB92654FE9B}" srcOrd="0" destOrd="0" presId="urn:microsoft.com/office/officeart/2008/layout/VerticalCurvedList"/>
    <dgm:cxn modelId="{4B565702-A7D7-4A2E-A003-8AD4F8A37D7D}" type="presParOf" srcId="{E2021E52-8FC5-4209-A462-D5248E4FCEDD}" destId="{087DC3B5-FC1E-4A4E-BEE3-3395EC539432}" srcOrd="0" destOrd="0" presId="urn:microsoft.com/office/officeart/2008/layout/VerticalCurvedList"/>
    <dgm:cxn modelId="{56F7C1CA-FE1E-4192-BC62-A01989B63770}" type="presParOf" srcId="{087DC3B5-FC1E-4A4E-BEE3-3395EC539432}" destId="{5C5792CE-D867-4765-A4CC-B7BB0D27B16C}" srcOrd="0" destOrd="0" presId="urn:microsoft.com/office/officeart/2008/layout/VerticalCurvedList"/>
    <dgm:cxn modelId="{DF4FFD6B-4364-411C-A2C6-4D5DAD9A006A}" type="presParOf" srcId="{5C5792CE-D867-4765-A4CC-B7BB0D27B16C}" destId="{6B3D26C8-A26C-47B9-AE1D-899AEC1BE98B}" srcOrd="0" destOrd="0" presId="urn:microsoft.com/office/officeart/2008/layout/VerticalCurvedList"/>
    <dgm:cxn modelId="{C17FBA8E-7DB3-43B1-B5BF-9037855E5E08}" type="presParOf" srcId="{5C5792CE-D867-4765-A4CC-B7BB0D27B16C}" destId="{003C0EB1-F641-4899-83C8-5ED5941E6BF9}" srcOrd="1" destOrd="0" presId="urn:microsoft.com/office/officeart/2008/layout/VerticalCurvedList"/>
    <dgm:cxn modelId="{ADF58A4E-762C-4B6D-AF57-DD06ED8A5F94}" type="presParOf" srcId="{5C5792CE-D867-4765-A4CC-B7BB0D27B16C}" destId="{C6521400-CFCB-460D-82EE-261C755D76C2}" srcOrd="2" destOrd="0" presId="urn:microsoft.com/office/officeart/2008/layout/VerticalCurvedList"/>
    <dgm:cxn modelId="{B7E7798D-23BF-482D-B1BF-B450780628D3}" type="presParOf" srcId="{5C5792CE-D867-4765-A4CC-B7BB0D27B16C}" destId="{251A0DE8-AC72-4891-84D8-E53A3575B6D0}" srcOrd="3" destOrd="0" presId="urn:microsoft.com/office/officeart/2008/layout/VerticalCurvedList"/>
    <dgm:cxn modelId="{9A63E372-A385-459B-8BDC-0CDFC16A4606}" type="presParOf" srcId="{087DC3B5-FC1E-4A4E-BEE3-3395EC539432}" destId="{923CA225-3FF0-4201-953B-9DB92654FE9B}" srcOrd="1" destOrd="0" presId="urn:microsoft.com/office/officeart/2008/layout/VerticalCurvedList"/>
    <dgm:cxn modelId="{AAEB27B2-9C80-47B0-922D-23888BDB75FB}" type="presParOf" srcId="{087DC3B5-FC1E-4A4E-BEE3-3395EC539432}" destId="{EA5E34EA-F9B5-4B67-AA4D-1DA794BF675D}" srcOrd="2" destOrd="0" presId="urn:microsoft.com/office/officeart/2008/layout/VerticalCurvedList"/>
    <dgm:cxn modelId="{B771285A-A20D-48C7-AED3-2AEB226DDBB5}" type="presParOf" srcId="{EA5E34EA-F9B5-4B67-AA4D-1DA794BF675D}" destId="{C25C5B7F-BFBE-472C-9C8E-FD835CEE6907}" srcOrd="0" destOrd="0" presId="urn:microsoft.com/office/officeart/2008/layout/VerticalCurvedList"/>
    <dgm:cxn modelId="{F12AF50B-87DE-4C29-99C3-2BE087F2F110}" type="presParOf" srcId="{087DC3B5-FC1E-4A4E-BEE3-3395EC539432}" destId="{3A19625B-4979-4CDF-B670-B080B02AD333}" srcOrd="3" destOrd="0" presId="urn:microsoft.com/office/officeart/2008/layout/VerticalCurvedList"/>
    <dgm:cxn modelId="{33C391B9-B489-4051-8F6D-F95D45BD2436}" type="presParOf" srcId="{087DC3B5-FC1E-4A4E-BEE3-3395EC539432}" destId="{441DAF9B-5292-4D1F-9F3F-381BA9F9D1BF}" srcOrd="4" destOrd="0" presId="urn:microsoft.com/office/officeart/2008/layout/VerticalCurvedList"/>
    <dgm:cxn modelId="{054D11F2-A3B0-478B-8F66-77D621B00FAD}" type="presParOf" srcId="{441DAF9B-5292-4D1F-9F3F-381BA9F9D1BF}" destId="{1EF8B50C-92F6-4912-8D05-ACB9AAF97506}" srcOrd="0" destOrd="0" presId="urn:microsoft.com/office/officeart/2008/layout/VerticalCurvedList"/>
    <dgm:cxn modelId="{6289DE95-FCC5-4FE9-A020-07AB31AEFB39}" type="presParOf" srcId="{087DC3B5-FC1E-4A4E-BEE3-3395EC539432}" destId="{1EDE7438-92E1-4BFA-B5A2-D9D4F3F01F41}" srcOrd="5" destOrd="0" presId="urn:microsoft.com/office/officeart/2008/layout/VerticalCurvedList"/>
    <dgm:cxn modelId="{2F55E6C0-B5E3-47C8-9CB6-CBBF01C0A84C}" type="presParOf" srcId="{087DC3B5-FC1E-4A4E-BEE3-3395EC539432}" destId="{D02227EA-F1C0-4D5C-A7B1-7D6B3439124C}" srcOrd="6" destOrd="0" presId="urn:microsoft.com/office/officeart/2008/layout/VerticalCurvedList"/>
    <dgm:cxn modelId="{B0ED1239-D887-4117-ACCE-6AC69BB9174C}" type="presParOf" srcId="{D02227EA-F1C0-4D5C-A7B1-7D6B3439124C}" destId="{5445B857-C046-4589-81A1-83916E777403}" srcOrd="0" destOrd="0" presId="urn:microsoft.com/office/officeart/2008/layout/VerticalCurvedList"/>
    <dgm:cxn modelId="{9A1C29FD-CFE0-4C2C-ADC8-A1E1AB764816}" type="presParOf" srcId="{087DC3B5-FC1E-4A4E-BEE3-3395EC539432}" destId="{4A617DE9-8317-43E8-9C4F-68B8F9E881D2}" srcOrd="7" destOrd="0" presId="urn:microsoft.com/office/officeart/2008/layout/VerticalCurvedList"/>
    <dgm:cxn modelId="{02F5686E-2E04-45E5-93F0-94654FDB37B7}" type="presParOf" srcId="{087DC3B5-FC1E-4A4E-BEE3-3395EC539432}" destId="{FE4B5CCA-2371-4B18-9960-65CB3306E383}" srcOrd="8" destOrd="0" presId="urn:microsoft.com/office/officeart/2008/layout/VerticalCurvedList"/>
    <dgm:cxn modelId="{7880C44A-96FE-45C7-A1BD-531FDC67E4E7}" type="presParOf" srcId="{FE4B5CCA-2371-4B18-9960-65CB3306E383}" destId="{A8439A3F-A879-41D6-9D38-A6AB8E2DED7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EBDD6C-2202-4793-8514-AFC56BF54B3A}" type="doc">
      <dgm:prSet loTypeId="urn:microsoft.com/office/officeart/2008/layout/VerticalCurvedList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9D0516A-BD74-403D-BB7D-E6620421040A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/>
            <a:t>Военный комиссариат РК по г. Сыктывкару, </a:t>
          </a:r>
          <a:r>
            <a:rPr lang="ru-RU" sz="1600" b="1" dirty="0" err="1" smtClean="0"/>
            <a:t>Сыктывдинскому</a:t>
          </a:r>
          <a:r>
            <a:rPr lang="ru-RU" sz="1600" b="1" dirty="0" smtClean="0"/>
            <a:t>  и </a:t>
          </a:r>
          <a:r>
            <a:rPr lang="ru-RU" sz="1600" b="1" dirty="0" err="1" smtClean="0"/>
            <a:t>Корткеросскому</a:t>
          </a:r>
          <a:r>
            <a:rPr lang="ru-RU" sz="1600" b="1" dirty="0" smtClean="0"/>
            <a:t> районам</a:t>
          </a:r>
          <a:endParaRPr lang="ru-RU" sz="1600" b="1" dirty="0" smtClean="0">
            <a:latin typeface="+mn-lt"/>
            <a:cs typeface="Times New Roman" pitchFamily="18" charset="0"/>
          </a:endParaRPr>
        </a:p>
      </dgm:t>
    </dgm:pt>
    <dgm:pt modelId="{B69CA603-987F-48F3-835E-A880179CAEE3}" type="parTrans" cxnId="{7804DFB1-6B8B-41F7-AA2E-0146E46D28D9}">
      <dgm:prSet/>
      <dgm:spPr/>
      <dgm:t>
        <a:bodyPr/>
        <a:lstStyle/>
        <a:p>
          <a:endParaRPr lang="ru-RU"/>
        </a:p>
      </dgm:t>
    </dgm:pt>
    <dgm:pt modelId="{C2BCD91E-1904-4EB8-BC33-1BFC5D4F6F16}" type="sibTrans" cxnId="{7804DFB1-6B8B-41F7-AA2E-0146E46D28D9}">
      <dgm:prSet/>
      <dgm:spPr/>
      <dgm:t>
        <a:bodyPr/>
        <a:lstStyle/>
        <a:p>
          <a:endParaRPr lang="ru-RU"/>
        </a:p>
      </dgm:t>
    </dgm:pt>
    <dgm:pt modelId="{A829601B-A718-4728-A68A-EDB36D3996D9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/>
            <a:t>   Городской Совет  ветеранов войны, труда и правоохранительных органов</a:t>
          </a:r>
          <a:endParaRPr lang="ru-RU" sz="1600" b="1" dirty="0" smtClean="0">
            <a:latin typeface="+mn-lt"/>
            <a:cs typeface="Times New Roman" pitchFamily="18" charset="0"/>
          </a:endParaRPr>
        </a:p>
      </dgm:t>
    </dgm:pt>
    <dgm:pt modelId="{AA659FF3-40FE-48D2-8011-B62F924E55B1}" type="parTrans" cxnId="{DC255D1B-E195-4D3E-82B5-7843CEB85988}">
      <dgm:prSet/>
      <dgm:spPr/>
      <dgm:t>
        <a:bodyPr/>
        <a:lstStyle/>
        <a:p>
          <a:endParaRPr lang="ru-RU"/>
        </a:p>
      </dgm:t>
    </dgm:pt>
    <dgm:pt modelId="{5CC90E05-BCD2-4BCE-8486-69B915B30DD4}" type="sibTrans" cxnId="{DC255D1B-E195-4D3E-82B5-7843CEB85988}">
      <dgm:prSet/>
      <dgm:spPr/>
      <dgm:t>
        <a:bodyPr/>
        <a:lstStyle/>
        <a:p>
          <a:endParaRPr lang="ru-RU"/>
        </a:p>
      </dgm:t>
    </dgm:pt>
    <dgm:pt modelId="{11DACF6F-6AFE-4241-A045-DF4039337FD9}">
      <dgm:prSet custT="1"/>
      <dgm:spPr/>
      <dgm:t>
        <a:bodyPr/>
        <a:lstStyle/>
        <a:p>
          <a:r>
            <a:rPr lang="ru-RU" sz="1600" b="1" dirty="0" smtClean="0"/>
            <a:t>ДОСААФ России по Республике Коми</a:t>
          </a:r>
          <a:endParaRPr lang="ru-RU" sz="1600" b="1" dirty="0">
            <a:latin typeface="+mn-lt"/>
            <a:cs typeface="Times New Roman" pitchFamily="18" charset="0"/>
          </a:endParaRPr>
        </a:p>
      </dgm:t>
    </dgm:pt>
    <dgm:pt modelId="{6460AFD9-CBB7-4706-A3E3-00785BC05FDB}" type="parTrans" cxnId="{BB057F98-F2FF-4750-B661-D6EBC71683E7}">
      <dgm:prSet/>
      <dgm:spPr/>
      <dgm:t>
        <a:bodyPr/>
        <a:lstStyle/>
        <a:p>
          <a:endParaRPr lang="ru-RU"/>
        </a:p>
      </dgm:t>
    </dgm:pt>
    <dgm:pt modelId="{EB41FA84-FDF0-4C15-9729-DDF79AC5BB32}" type="sibTrans" cxnId="{BB057F98-F2FF-4750-B661-D6EBC71683E7}">
      <dgm:prSet/>
      <dgm:spPr/>
      <dgm:t>
        <a:bodyPr/>
        <a:lstStyle/>
        <a:p>
          <a:endParaRPr lang="ru-RU"/>
        </a:p>
      </dgm:t>
    </dgm:pt>
    <dgm:pt modelId="{C99F9949-BD29-4E2E-A200-7971F7F1CF4C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/>
            <a:t>Управление гражданской обороны, чрезвычайным ситуациям и пожарной безопасности администрации МО ГО «Сыктывкар»</a:t>
          </a:r>
          <a:endParaRPr lang="ru-RU" sz="1600" b="1" dirty="0" smtClean="0">
            <a:latin typeface="+mn-lt"/>
            <a:cs typeface="Times New Roman" pitchFamily="18" charset="0"/>
          </a:endParaRPr>
        </a:p>
      </dgm:t>
    </dgm:pt>
    <dgm:pt modelId="{63493658-B632-4A0C-97F3-44ED8554DCB0}" type="sibTrans" cxnId="{59D8EEE1-1E1E-4923-A4F0-383150FBB21F}">
      <dgm:prSet/>
      <dgm:spPr/>
      <dgm:t>
        <a:bodyPr/>
        <a:lstStyle/>
        <a:p>
          <a:endParaRPr lang="ru-RU"/>
        </a:p>
      </dgm:t>
    </dgm:pt>
    <dgm:pt modelId="{646B31F8-1BD8-4DBB-9423-0788EA230401}" type="parTrans" cxnId="{59D8EEE1-1E1E-4923-A4F0-383150FBB21F}">
      <dgm:prSet/>
      <dgm:spPr/>
      <dgm:t>
        <a:bodyPr/>
        <a:lstStyle/>
        <a:p>
          <a:endParaRPr lang="ru-RU"/>
        </a:p>
      </dgm:t>
    </dgm:pt>
    <dgm:pt modelId="{E2021E52-8FC5-4209-A462-D5248E4FCEDD}" type="pres">
      <dgm:prSet presAssocID="{85EBDD6C-2202-4793-8514-AFC56BF54B3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87DC3B5-FC1E-4A4E-BEE3-3395EC539432}" type="pres">
      <dgm:prSet presAssocID="{85EBDD6C-2202-4793-8514-AFC56BF54B3A}" presName="Name1" presStyleCnt="0"/>
      <dgm:spPr/>
      <dgm:t>
        <a:bodyPr/>
        <a:lstStyle/>
        <a:p>
          <a:endParaRPr lang="ru-RU"/>
        </a:p>
      </dgm:t>
    </dgm:pt>
    <dgm:pt modelId="{5C5792CE-D867-4765-A4CC-B7BB0D27B16C}" type="pres">
      <dgm:prSet presAssocID="{85EBDD6C-2202-4793-8514-AFC56BF54B3A}" presName="cycle" presStyleCnt="0"/>
      <dgm:spPr/>
      <dgm:t>
        <a:bodyPr/>
        <a:lstStyle/>
        <a:p>
          <a:endParaRPr lang="ru-RU"/>
        </a:p>
      </dgm:t>
    </dgm:pt>
    <dgm:pt modelId="{6B3D26C8-A26C-47B9-AE1D-899AEC1BE98B}" type="pres">
      <dgm:prSet presAssocID="{85EBDD6C-2202-4793-8514-AFC56BF54B3A}" presName="srcNode" presStyleLbl="node1" presStyleIdx="0" presStyleCnt="4"/>
      <dgm:spPr/>
      <dgm:t>
        <a:bodyPr/>
        <a:lstStyle/>
        <a:p>
          <a:endParaRPr lang="ru-RU"/>
        </a:p>
      </dgm:t>
    </dgm:pt>
    <dgm:pt modelId="{003C0EB1-F641-4899-83C8-5ED5941E6BF9}" type="pres">
      <dgm:prSet presAssocID="{85EBDD6C-2202-4793-8514-AFC56BF54B3A}" presName="conn" presStyleLbl="parChTrans1D2" presStyleIdx="0" presStyleCnt="1" custLinFactNeighborX="567" custLinFactNeighborY="-724"/>
      <dgm:spPr/>
      <dgm:t>
        <a:bodyPr/>
        <a:lstStyle/>
        <a:p>
          <a:endParaRPr lang="ru-RU"/>
        </a:p>
      </dgm:t>
    </dgm:pt>
    <dgm:pt modelId="{C6521400-CFCB-460D-82EE-261C755D76C2}" type="pres">
      <dgm:prSet presAssocID="{85EBDD6C-2202-4793-8514-AFC56BF54B3A}" presName="extraNode" presStyleLbl="node1" presStyleIdx="0" presStyleCnt="4"/>
      <dgm:spPr/>
      <dgm:t>
        <a:bodyPr/>
        <a:lstStyle/>
        <a:p>
          <a:endParaRPr lang="ru-RU"/>
        </a:p>
      </dgm:t>
    </dgm:pt>
    <dgm:pt modelId="{251A0DE8-AC72-4891-84D8-E53A3575B6D0}" type="pres">
      <dgm:prSet presAssocID="{85EBDD6C-2202-4793-8514-AFC56BF54B3A}" presName="dstNode" presStyleLbl="node1" presStyleIdx="0" presStyleCnt="4"/>
      <dgm:spPr/>
      <dgm:t>
        <a:bodyPr/>
        <a:lstStyle/>
        <a:p>
          <a:endParaRPr lang="ru-RU"/>
        </a:p>
      </dgm:t>
    </dgm:pt>
    <dgm:pt modelId="{923CA225-3FF0-4201-953B-9DB92654FE9B}" type="pres">
      <dgm:prSet presAssocID="{59D0516A-BD74-403D-BB7D-E6620421040A}" presName="text_1" presStyleLbl="node1" presStyleIdx="0" presStyleCnt="4" custScaleX="96740" custScaleY="80880" custLinFactNeighborX="342" custLinFactNeighborY="-45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5E34EA-F9B5-4B67-AA4D-1DA794BF675D}" type="pres">
      <dgm:prSet presAssocID="{59D0516A-BD74-403D-BB7D-E6620421040A}" presName="accent_1" presStyleCnt="0"/>
      <dgm:spPr/>
      <dgm:t>
        <a:bodyPr/>
        <a:lstStyle/>
        <a:p>
          <a:endParaRPr lang="ru-RU"/>
        </a:p>
      </dgm:t>
    </dgm:pt>
    <dgm:pt modelId="{C25C5B7F-BFBE-472C-9C8E-FD835CEE6907}" type="pres">
      <dgm:prSet presAssocID="{59D0516A-BD74-403D-BB7D-E6620421040A}" presName="accentRepeatNode" presStyleLbl="solidFgAcc1" presStyleIdx="0" presStyleCnt="4" custScaleX="97544" custScaleY="99999" custLinFactNeighborX="10254" custLinFactNeighborY="-14473"/>
      <dgm:spPr/>
      <dgm:t>
        <a:bodyPr/>
        <a:lstStyle/>
        <a:p>
          <a:endParaRPr lang="ru-RU"/>
        </a:p>
      </dgm:t>
    </dgm:pt>
    <dgm:pt modelId="{3A19625B-4979-4CDF-B670-B080B02AD333}" type="pres">
      <dgm:prSet presAssocID="{C99F9949-BD29-4E2E-A200-7971F7F1CF4C}" presName="text_2" presStyleLbl="node1" presStyleIdx="1" presStyleCnt="4" custScaleX="99031" custScaleY="108314" custLinFactNeighborX="-1255" custLinFactNeighborY="-428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1DAF9B-5292-4D1F-9F3F-381BA9F9D1BF}" type="pres">
      <dgm:prSet presAssocID="{C99F9949-BD29-4E2E-A200-7971F7F1CF4C}" presName="accent_2" presStyleCnt="0"/>
      <dgm:spPr/>
      <dgm:t>
        <a:bodyPr/>
        <a:lstStyle/>
        <a:p>
          <a:endParaRPr lang="ru-RU"/>
        </a:p>
      </dgm:t>
    </dgm:pt>
    <dgm:pt modelId="{1EF8B50C-92F6-4912-8D05-ACB9AAF97506}" type="pres">
      <dgm:prSet presAssocID="{C99F9949-BD29-4E2E-A200-7971F7F1CF4C}" presName="accentRepeatNode" presStyleLbl="solidFgAcc1" presStyleIdx="1" presStyleCnt="4" custLinFactNeighborX="-13013" custLinFactNeighborY="-34763"/>
      <dgm:spPr/>
      <dgm:t>
        <a:bodyPr/>
        <a:lstStyle/>
        <a:p>
          <a:endParaRPr lang="ru-RU"/>
        </a:p>
      </dgm:t>
    </dgm:pt>
    <dgm:pt modelId="{1EDE7438-92E1-4BFA-B5A2-D9D4F3F01F41}" type="pres">
      <dgm:prSet presAssocID="{A829601B-A718-4728-A68A-EDB36D3996D9}" presName="text_3" presStyleLbl="node1" presStyleIdx="2" presStyleCnt="4" custScaleX="99766" custScaleY="114955" custLinFactNeighborX="-1790" custLinFactNeighborY="-560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2227EA-F1C0-4D5C-A7B1-7D6B3439124C}" type="pres">
      <dgm:prSet presAssocID="{A829601B-A718-4728-A68A-EDB36D3996D9}" presName="accent_3" presStyleCnt="0"/>
      <dgm:spPr/>
      <dgm:t>
        <a:bodyPr/>
        <a:lstStyle/>
        <a:p>
          <a:endParaRPr lang="ru-RU"/>
        </a:p>
      </dgm:t>
    </dgm:pt>
    <dgm:pt modelId="{5445B857-C046-4589-81A1-83916E777403}" type="pres">
      <dgm:prSet presAssocID="{A829601B-A718-4728-A68A-EDB36D3996D9}" presName="accentRepeatNode" presStyleLbl="solidFgAcc1" presStyleIdx="2" presStyleCnt="4" custLinFactNeighborX="-5889" custLinFactNeighborY="-47931"/>
      <dgm:spPr/>
      <dgm:t>
        <a:bodyPr/>
        <a:lstStyle/>
        <a:p>
          <a:endParaRPr lang="ru-RU"/>
        </a:p>
      </dgm:t>
    </dgm:pt>
    <dgm:pt modelId="{4A617DE9-8317-43E8-9C4F-68B8F9E881D2}" type="pres">
      <dgm:prSet presAssocID="{11DACF6F-6AFE-4241-A045-DF4039337FD9}" presName="text_4" presStyleLbl="node1" presStyleIdx="3" presStyleCnt="4" custScaleX="95467" custScaleY="108284" custLinFactNeighborX="72" custLinFactNeighborY="-710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4B5CCA-2371-4B18-9960-65CB3306E383}" type="pres">
      <dgm:prSet presAssocID="{11DACF6F-6AFE-4241-A045-DF4039337FD9}" presName="accent_4" presStyleCnt="0"/>
      <dgm:spPr/>
      <dgm:t>
        <a:bodyPr/>
        <a:lstStyle/>
        <a:p>
          <a:endParaRPr lang="ru-RU"/>
        </a:p>
      </dgm:t>
    </dgm:pt>
    <dgm:pt modelId="{A8439A3F-A879-41D6-9D38-A6AB8E2DED7C}" type="pres">
      <dgm:prSet presAssocID="{11DACF6F-6AFE-4241-A045-DF4039337FD9}" presName="accentRepeatNode" presStyleLbl="solidFgAcc1" presStyleIdx="3" presStyleCnt="4" custLinFactNeighborX="18606" custLinFactNeighborY="-56683"/>
      <dgm:spPr/>
      <dgm:t>
        <a:bodyPr/>
        <a:lstStyle/>
        <a:p>
          <a:endParaRPr lang="ru-RU"/>
        </a:p>
      </dgm:t>
    </dgm:pt>
  </dgm:ptLst>
  <dgm:cxnLst>
    <dgm:cxn modelId="{59D8EEE1-1E1E-4923-A4F0-383150FBB21F}" srcId="{85EBDD6C-2202-4793-8514-AFC56BF54B3A}" destId="{C99F9949-BD29-4E2E-A200-7971F7F1CF4C}" srcOrd="1" destOrd="0" parTransId="{646B31F8-1BD8-4DBB-9423-0788EA230401}" sibTransId="{63493658-B632-4A0C-97F3-44ED8554DCB0}"/>
    <dgm:cxn modelId="{E5127373-67AA-45BE-8FE5-31EEF3C98233}" type="presOf" srcId="{C2BCD91E-1904-4EB8-BC33-1BFC5D4F6F16}" destId="{003C0EB1-F641-4899-83C8-5ED5941E6BF9}" srcOrd="0" destOrd="0" presId="urn:microsoft.com/office/officeart/2008/layout/VerticalCurvedList"/>
    <dgm:cxn modelId="{B8E8D60E-ADC4-4A6D-9D5B-262ACF6A08E4}" type="presOf" srcId="{85EBDD6C-2202-4793-8514-AFC56BF54B3A}" destId="{E2021E52-8FC5-4209-A462-D5248E4FCEDD}" srcOrd="0" destOrd="0" presId="urn:microsoft.com/office/officeart/2008/layout/VerticalCurvedList"/>
    <dgm:cxn modelId="{41DB31EE-67EB-43A2-9B6A-7682AB87B2E2}" type="presOf" srcId="{C99F9949-BD29-4E2E-A200-7971F7F1CF4C}" destId="{3A19625B-4979-4CDF-B670-B080B02AD333}" srcOrd="0" destOrd="0" presId="urn:microsoft.com/office/officeart/2008/layout/VerticalCurvedList"/>
    <dgm:cxn modelId="{7804DFB1-6B8B-41F7-AA2E-0146E46D28D9}" srcId="{85EBDD6C-2202-4793-8514-AFC56BF54B3A}" destId="{59D0516A-BD74-403D-BB7D-E6620421040A}" srcOrd="0" destOrd="0" parTransId="{B69CA603-987F-48F3-835E-A880179CAEE3}" sibTransId="{C2BCD91E-1904-4EB8-BC33-1BFC5D4F6F16}"/>
    <dgm:cxn modelId="{DC255D1B-E195-4D3E-82B5-7843CEB85988}" srcId="{85EBDD6C-2202-4793-8514-AFC56BF54B3A}" destId="{A829601B-A718-4728-A68A-EDB36D3996D9}" srcOrd="2" destOrd="0" parTransId="{AA659FF3-40FE-48D2-8011-B62F924E55B1}" sibTransId="{5CC90E05-BCD2-4BCE-8486-69B915B30DD4}"/>
    <dgm:cxn modelId="{AC80ABB6-9864-4F96-92F9-EB5C218C5E75}" type="presOf" srcId="{59D0516A-BD74-403D-BB7D-E6620421040A}" destId="{923CA225-3FF0-4201-953B-9DB92654FE9B}" srcOrd="0" destOrd="0" presId="urn:microsoft.com/office/officeart/2008/layout/VerticalCurvedList"/>
    <dgm:cxn modelId="{EC66F5CC-BB41-46D5-A92C-59688BFD67E4}" type="presOf" srcId="{11DACF6F-6AFE-4241-A045-DF4039337FD9}" destId="{4A617DE9-8317-43E8-9C4F-68B8F9E881D2}" srcOrd="0" destOrd="0" presId="urn:microsoft.com/office/officeart/2008/layout/VerticalCurvedList"/>
    <dgm:cxn modelId="{5B166D9F-1330-4EC4-BA9C-12C0B08AB466}" type="presOf" srcId="{A829601B-A718-4728-A68A-EDB36D3996D9}" destId="{1EDE7438-92E1-4BFA-B5A2-D9D4F3F01F41}" srcOrd="0" destOrd="0" presId="urn:microsoft.com/office/officeart/2008/layout/VerticalCurvedList"/>
    <dgm:cxn modelId="{BB057F98-F2FF-4750-B661-D6EBC71683E7}" srcId="{85EBDD6C-2202-4793-8514-AFC56BF54B3A}" destId="{11DACF6F-6AFE-4241-A045-DF4039337FD9}" srcOrd="3" destOrd="0" parTransId="{6460AFD9-CBB7-4706-A3E3-00785BC05FDB}" sibTransId="{EB41FA84-FDF0-4C15-9729-DDF79AC5BB32}"/>
    <dgm:cxn modelId="{03958C3B-64AB-4230-AFBF-0048205E5407}" type="presParOf" srcId="{E2021E52-8FC5-4209-A462-D5248E4FCEDD}" destId="{087DC3B5-FC1E-4A4E-BEE3-3395EC539432}" srcOrd="0" destOrd="0" presId="urn:microsoft.com/office/officeart/2008/layout/VerticalCurvedList"/>
    <dgm:cxn modelId="{C32334B8-6966-4236-B02B-4D9AB446EC28}" type="presParOf" srcId="{087DC3B5-FC1E-4A4E-BEE3-3395EC539432}" destId="{5C5792CE-D867-4765-A4CC-B7BB0D27B16C}" srcOrd="0" destOrd="0" presId="urn:microsoft.com/office/officeart/2008/layout/VerticalCurvedList"/>
    <dgm:cxn modelId="{52841409-8FD8-4662-8C81-69EE58AF8960}" type="presParOf" srcId="{5C5792CE-D867-4765-A4CC-B7BB0D27B16C}" destId="{6B3D26C8-A26C-47B9-AE1D-899AEC1BE98B}" srcOrd="0" destOrd="0" presId="urn:microsoft.com/office/officeart/2008/layout/VerticalCurvedList"/>
    <dgm:cxn modelId="{7A72B9D8-1C38-40D4-B5AD-003F45548245}" type="presParOf" srcId="{5C5792CE-D867-4765-A4CC-B7BB0D27B16C}" destId="{003C0EB1-F641-4899-83C8-5ED5941E6BF9}" srcOrd="1" destOrd="0" presId="urn:microsoft.com/office/officeart/2008/layout/VerticalCurvedList"/>
    <dgm:cxn modelId="{7D776ACF-5EA7-4FEB-88AA-9E24A3A3F150}" type="presParOf" srcId="{5C5792CE-D867-4765-A4CC-B7BB0D27B16C}" destId="{C6521400-CFCB-460D-82EE-261C755D76C2}" srcOrd="2" destOrd="0" presId="urn:microsoft.com/office/officeart/2008/layout/VerticalCurvedList"/>
    <dgm:cxn modelId="{E85A51E4-DD17-4DC3-BFBB-855C14E7897D}" type="presParOf" srcId="{5C5792CE-D867-4765-A4CC-B7BB0D27B16C}" destId="{251A0DE8-AC72-4891-84D8-E53A3575B6D0}" srcOrd="3" destOrd="0" presId="urn:microsoft.com/office/officeart/2008/layout/VerticalCurvedList"/>
    <dgm:cxn modelId="{DED1A44F-1AEA-4E6A-B36E-3462EEAA23F3}" type="presParOf" srcId="{087DC3B5-FC1E-4A4E-BEE3-3395EC539432}" destId="{923CA225-3FF0-4201-953B-9DB92654FE9B}" srcOrd="1" destOrd="0" presId="urn:microsoft.com/office/officeart/2008/layout/VerticalCurvedList"/>
    <dgm:cxn modelId="{22E03396-519F-4E5C-AF46-F13A77F9F9C1}" type="presParOf" srcId="{087DC3B5-FC1E-4A4E-BEE3-3395EC539432}" destId="{EA5E34EA-F9B5-4B67-AA4D-1DA794BF675D}" srcOrd="2" destOrd="0" presId="urn:microsoft.com/office/officeart/2008/layout/VerticalCurvedList"/>
    <dgm:cxn modelId="{B8FDA68F-CE53-40AF-BC80-8DF8D45C02B8}" type="presParOf" srcId="{EA5E34EA-F9B5-4B67-AA4D-1DA794BF675D}" destId="{C25C5B7F-BFBE-472C-9C8E-FD835CEE6907}" srcOrd="0" destOrd="0" presId="urn:microsoft.com/office/officeart/2008/layout/VerticalCurvedList"/>
    <dgm:cxn modelId="{97DB676E-561B-401B-B7B6-AAC0BA74D958}" type="presParOf" srcId="{087DC3B5-FC1E-4A4E-BEE3-3395EC539432}" destId="{3A19625B-4979-4CDF-B670-B080B02AD333}" srcOrd="3" destOrd="0" presId="urn:microsoft.com/office/officeart/2008/layout/VerticalCurvedList"/>
    <dgm:cxn modelId="{35E02BF4-C374-41C8-8432-D308F776D2F3}" type="presParOf" srcId="{087DC3B5-FC1E-4A4E-BEE3-3395EC539432}" destId="{441DAF9B-5292-4D1F-9F3F-381BA9F9D1BF}" srcOrd="4" destOrd="0" presId="urn:microsoft.com/office/officeart/2008/layout/VerticalCurvedList"/>
    <dgm:cxn modelId="{B24E86CB-BDDB-4EE8-A1CA-7D9410AC031B}" type="presParOf" srcId="{441DAF9B-5292-4D1F-9F3F-381BA9F9D1BF}" destId="{1EF8B50C-92F6-4912-8D05-ACB9AAF97506}" srcOrd="0" destOrd="0" presId="urn:microsoft.com/office/officeart/2008/layout/VerticalCurvedList"/>
    <dgm:cxn modelId="{9380FB08-C293-4AD5-BA4F-CFDA7E38D0F1}" type="presParOf" srcId="{087DC3B5-FC1E-4A4E-BEE3-3395EC539432}" destId="{1EDE7438-92E1-4BFA-B5A2-D9D4F3F01F41}" srcOrd="5" destOrd="0" presId="urn:microsoft.com/office/officeart/2008/layout/VerticalCurvedList"/>
    <dgm:cxn modelId="{FE4C3837-DAE8-44AF-8C9F-E5C5A0BD23FD}" type="presParOf" srcId="{087DC3B5-FC1E-4A4E-BEE3-3395EC539432}" destId="{D02227EA-F1C0-4D5C-A7B1-7D6B3439124C}" srcOrd="6" destOrd="0" presId="urn:microsoft.com/office/officeart/2008/layout/VerticalCurvedList"/>
    <dgm:cxn modelId="{6AF46162-BFEE-44C9-80E7-D5086AB1E582}" type="presParOf" srcId="{D02227EA-F1C0-4D5C-A7B1-7D6B3439124C}" destId="{5445B857-C046-4589-81A1-83916E777403}" srcOrd="0" destOrd="0" presId="urn:microsoft.com/office/officeart/2008/layout/VerticalCurvedList"/>
    <dgm:cxn modelId="{7D6F97CE-5FE0-468F-86D1-405230DD2F68}" type="presParOf" srcId="{087DC3B5-FC1E-4A4E-BEE3-3395EC539432}" destId="{4A617DE9-8317-43E8-9C4F-68B8F9E881D2}" srcOrd="7" destOrd="0" presId="urn:microsoft.com/office/officeart/2008/layout/VerticalCurvedList"/>
    <dgm:cxn modelId="{C27BDCD6-5990-474A-B120-CD00A9E3B144}" type="presParOf" srcId="{087DC3B5-FC1E-4A4E-BEE3-3395EC539432}" destId="{FE4B5CCA-2371-4B18-9960-65CB3306E383}" srcOrd="8" destOrd="0" presId="urn:microsoft.com/office/officeart/2008/layout/VerticalCurvedList"/>
    <dgm:cxn modelId="{5DA12FBF-C913-45A0-B54B-C215E41B412A}" type="presParOf" srcId="{FE4B5CCA-2371-4B18-9960-65CB3306E383}" destId="{A8439A3F-A879-41D6-9D38-A6AB8E2DED7C}" srcOrd="0" destOrd="0" presId="urn:microsoft.com/office/officeart/2008/layout/VerticalCurvedList"/>
  </dgm:cxnLst>
  <dgm:bg/>
  <dgm:whole/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3C0EB1-F641-4899-83C8-5ED5941E6BF9}">
      <dsp:nvSpPr>
        <dsp:cNvPr id="0" name=""/>
        <dsp:cNvSpPr/>
      </dsp:nvSpPr>
      <dsp:spPr>
        <a:xfrm>
          <a:off x="-5938978" y="-909532"/>
          <a:ext cx="7075648" cy="7075648"/>
        </a:xfrm>
        <a:prstGeom prst="blockArc">
          <a:avLst>
            <a:gd name="adj1" fmla="val 18900000"/>
            <a:gd name="adj2" fmla="val 2700000"/>
            <a:gd name="adj3" fmla="val 305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3CA225-3FF0-4201-953B-9DB92654FE9B}">
      <dsp:nvSpPr>
        <dsp:cNvPr id="0" name=""/>
        <dsp:cNvSpPr/>
      </dsp:nvSpPr>
      <dsp:spPr>
        <a:xfrm>
          <a:off x="762193" y="444778"/>
          <a:ext cx="8097100" cy="6540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1884" tIns="40640" rIns="40640" bIns="406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>
              <a:solidFill>
                <a:schemeClr val="bg1"/>
              </a:solidFill>
              <a:latin typeface="+mn-lt"/>
              <a:cs typeface="Times New Roman" pitchFamily="18" charset="0"/>
            </a:rPr>
            <a:t>Государственная программа «Патриотическое воспитание граждан Российской Федерации на 2016-2020 годы</a:t>
          </a:r>
          <a:r>
            <a:rPr lang="ru-RU" sz="1600" b="1" kern="1200" dirty="0" smtClean="0">
              <a:solidFill>
                <a:schemeClr val="bg1"/>
              </a:solidFill>
              <a:latin typeface="+mn-lt"/>
              <a:cs typeface="Times New Roman" pitchFamily="18" charset="0"/>
            </a:rPr>
            <a:t>»</a:t>
          </a:r>
          <a:endParaRPr lang="ru-RU" sz="1600" b="1" kern="1200" dirty="0" smtClean="0">
            <a:solidFill>
              <a:schemeClr val="bg1"/>
            </a:solidFill>
            <a:latin typeface="+mn-lt"/>
            <a:cs typeface="Times New Roman" pitchFamily="18" charset="0"/>
          </a:endParaRPr>
        </a:p>
      </dsp:txBody>
      <dsp:txXfrm>
        <a:off x="762193" y="444778"/>
        <a:ext cx="8097100" cy="654054"/>
      </dsp:txXfrm>
    </dsp:sp>
    <dsp:sp modelId="{C25C5B7F-BFBE-472C-9C8E-FD835CEE6907}">
      <dsp:nvSpPr>
        <dsp:cNvPr id="0" name=""/>
        <dsp:cNvSpPr/>
      </dsp:nvSpPr>
      <dsp:spPr>
        <a:xfrm>
          <a:off x="207782" y="156748"/>
          <a:ext cx="986014" cy="10108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19625B-4979-4CDF-B670-B080B02AD333}">
      <dsp:nvSpPr>
        <dsp:cNvPr id="0" name=""/>
        <dsp:cNvSpPr/>
      </dsp:nvSpPr>
      <dsp:spPr>
        <a:xfrm>
          <a:off x="999850" y="1236865"/>
          <a:ext cx="7829718" cy="8759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1884" tIns="40640" rIns="40640" bIns="406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>
              <a:solidFill>
                <a:schemeClr val="bg1"/>
              </a:solidFill>
              <a:latin typeface="+mn-lt"/>
              <a:cs typeface="Times New Roman" pitchFamily="18" charset="0"/>
            </a:rPr>
            <a:t>Межведомственный план мероприятий на 2016 г. по  реализации государственной программы «Патриотическое воспитание граждан РФ на 2016-2020 годы»</a:t>
          </a:r>
        </a:p>
      </dsp:txBody>
      <dsp:txXfrm>
        <a:off x="999850" y="1236865"/>
        <a:ext cx="7829718" cy="875905"/>
      </dsp:txXfrm>
    </dsp:sp>
    <dsp:sp modelId="{1EF8B50C-92F6-4912-8D05-ACB9AAF97506}">
      <dsp:nvSpPr>
        <dsp:cNvPr id="0" name=""/>
        <dsp:cNvSpPr/>
      </dsp:nvSpPr>
      <dsp:spPr>
        <a:xfrm>
          <a:off x="423807" y="1164862"/>
          <a:ext cx="1010841" cy="10108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DE7438-92E1-4BFA-B5A2-D9D4F3F01F41}">
      <dsp:nvSpPr>
        <dsp:cNvPr id="0" name=""/>
        <dsp:cNvSpPr/>
      </dsp:nvSpPr>
      <dsp:spPr>
        <a:xfrm>
          <a:off x="928495" y="2316989"/>
          <a:ext cx="7887829" cy="9296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1884" tIns="40640" rIns="40640" bIns="406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>
              <a:solidFill>
                <a:schemeClr val="bg1"/>
              </a:solidFill>
              <a:latin typeface="+mn-lt"/>
              <a:cs typeface="Times New Roman" pitchFamily="18" charset="0"/>
            </a:rPr>
            <a:t>Муниципальная  программа   «Развитие образования»  (утвержденная Постановлением  администрации МО ГО «Сыктывкар» от 25.12.2013 № 12/4976)  </a:t>
          </a:r>
        </a:p>
      </dsp:txBody>
      <dsp:txXfrm>
        <a:off x="928495" y="2316989"/>
        <a:ext cx="7887829" cy="929609"/>
      </dsp:txXfrm>
    </dsp:sp>
    <dsp:sp modelId="{5445B857-C046-4589-81A1-83916E777403}">
      <dsp:nvSpPr>
        <dsp:cNvPr id="0" name=""/>
        <dsp:cNvSpPr/>
      </dsp:nvSpPr>
      <dsp:spPr>
        <a:xfrm>
          <a:off x="495819" y="2244974"/>
          <a:ext cx="1010841" cy="10108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617DE9-8317-43E8-9C4F-68B8F9E881D2}">
      <dsp:nvSpPr>
        <dsp:cNvPr id="0" name=""/>
        <dsp:cNvSpPr/>
      </dsp:nvSpPr>
      <dsp:spPr>
        <a:xfrm>
          <a:off x="821913" y="3469117"/>
          <a:ext cx="7920410" cy="8086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1884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+mn-lt"/>
              <a:cs typeface="Times New Roman" pitchFamily="18" charset="0"/>
            </a:rPr>
            <a:t>Муниципальная программа «Развитие культуры, физической культуры и спорта, </a:t>
          </a:r>
          <a:r>
            <a:rPr lang="ru-RU" sz="1600" b="1" kern="1200" dirty="0" err="1" smtClean="0">
              <a:solidFill>
                <a:schemeClr val="bg1"/>
              </a:solidFill>
              <a:latin typeface="+mn-lt"/>
              <a:cs typeface="Times New Roman" pitchFamily="18" charset="0"/>
            </a:rPr>
            <a:t>молодежной</a:t>
          </a:r>
          <a:r>
            <a:rPr lang="ru-RU" sz="1600" b="1" kern="1200" dirty="0" smtClean="0">
              <a:solidFill>
                <a:schemeClr val="bg1"/>
              </a:solidFill>
              <a:latin typeface="+mn-lt"/>
              <a:cs typeface="Times New Roman" pitchFamily="18" charset="0"/>
            </a:rPr>
            <a:t> политики в МО ГО «Сыктывкар» (</a:t>
          </a:r>
          <a:r>
            <a:rPr lang="ru-RU" sz="1600" b="1" kern="1200" dirty="0" err="1" smtClean="0">
              <a:solidFill>
                <a:schemeClr val="bg1"/>
              </a:solidFill>
              <a:latin typeface="+mn-lt"/>
              <a:cs typeface="Times New Roman" pitchFamily="18" charset="0"/>
            </a:rPr>
            <a:t>утвержденная</a:t>
          </a:r>
          <a:r>
            <a:rPr lang="ru-RU" sz="1600" b="1" kern="1200" dirty="0" smtClean="0">
              <a:solidFill>
                <a:schemeClr val="bg1"/>
              </a:solidFill>
              <a:latin typeface="+mn-lt"/>
              <a:cs typeface="Times New Roman" pitchFamily="18" charset="0"/>
            </a:rPr>
            <a:t> Постановлением администрации МО ГО «Сыктывкар» от 25.12.2013 № 12/4977)</a:t>
          </a:r>
          <a:endParaRPr lang="ru-RU" sz="1600" b="1" kern="1200" dirty="0">
            <a:solidFill>
              <a:schemeClr val="bg1"/>
            </a:solidFill>
            <a:latin typeface="+mn-lt"/>
            <a:cs typeface="Times New Roman" pitchFamily="18" charset="0"/>
          </a:endParaRPr>
        </a:p>
      </dsp:txBody>
      <dsp:txXfrm>
        <a:off x="821913" y="3469117"/>
        <a:ext cx="7920410" cy="808672"/>
      </dsp:txXfrm>
    </dsp:sp>
    <dsp:sp modelId="{A8439A3F-A879-41D6-9D38-A6AB8E2DED7C}">
      <dsp:nvSpPr>
        <dsp:cNvPr id="0" name=""/>
        <dsp:cNvSpPr/>
      </dsp:nvSpPr>
      <dsp:spPr>
        <a:xfrm>
          <a:off x="279794" y="3369725"/>
          <a:ext cx="1010841" cy="10108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29837" cy="497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762" y="1"/>
            <a:ext cx="2929837" cy="497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C12879-C50C-476C-8590-FB3F017EDE22}" type="datetimeFigureOut">
              <a:rPr lang="ru-RU" smtClean="0"/>
              <a:pPr/>
              <a:t>20.09.2017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43663"/>
            <a:ext cx="2929837" cy="497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762" y="9443663"/>
            <a:ext cx="2929837" cy="497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B5D10-9CFF-4714-BF35-F6597B8E28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86843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29837" cy="497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2" y="1"/>
            <a:ext cx="2929837" cy="497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5F6BAA-C568-40B2-BA61-E5F79029FAC4}" type="datetimeFigureOut">
              <a:rPr lang="ru-RU" smtClean="0"/>
              <a:pPr/>
              <a:t>20.09.2017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43663"/>
            <a:ext cx="2929837" cy="497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2" y="9443663"/>
            <a:ext cx="2929837" cy="497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E67C63-49BA-4E18-90B7-941F7E9D91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0128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67C63-49BA-4E18-90B7-941F7E9D916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32362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прошлом году муниципальные образовательные организации включились в пилотный проект по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освоению модели РДШ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РДШ в Республике Коми развивается довольно успешно и эффективно во всех направлениях и входит в десятку лидеров по России. В республике работает  26 пилотных школ РДШ. Приказом 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МОиМП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Республики Коми № 277 от 12.09.16 г. в пилотном проекте участвовали 3 школы: Гимназия №1, СОШ № 25, СОШ № 12 им.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О.Кошевого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МАОУ «Гимназия № 1» г. Сыктывкара является федеральной опорной площадкой РДШ, по результатам федерального мониторинга гимназия занимает второе место в рейтинге республиканских пилотных площадок.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67C63-49BA-4E18-90B7-941F7E9D9160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9738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Данное движение призвано систематизировать воспитательную работу школ, задачей этого учебного года является  включение в работу по приобщению к РДШ учащихся всех ОО. Приказом УО от 14.06.2017 г. № 622 утверждена дорожная карта по развитию РДШ на территории МО ГО «Сыктывкар» 2017 г., разработан алгоритм действий ОО по внедрению РДШ. Определены базовые  образовательного учреждения по сопровождению реализации направлений РДШ – это МУДО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ДТДиУМ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И МУДО «ЦДТ», задачей которых станет обеспечение деятельности советов лидеров направлений и организация   движения на городском уровне. С 01.09.2017 г. 38 школ и ЦДТ,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ДТДиУМ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вошли в Республиканский реестр организаций, реализующих направления РДШ. Во всех МОО  организована работа по созданию первичных отделений РДШ. 19  октября 2017 года состоится муниципальный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слет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лидеров РДШ.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67C63-49BA-4E18-90B7-941F7E9D9160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620076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Одним из направлений деятельности РДШ является Всероссийское военно-патриотическое общественное движение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«ЮНАРМИЯ»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(ВВПОД «ЮНАРМИЯ»). Работу по популяризации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молодежной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среде основных направлений ЮНАРМИИ осуществляет Центр военно-патриотического воспитания   в сотрудничестве с отделом военного комиссариата РК по г. Сыктывкару,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Сыктывдинскому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Корткеросскому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районам, управлением гражданской обороны, чрезвычайным ситуациям и пожарной безопасности администрации МО ГО «Сыктывкар», городским Советом  ветеранов войны, труда и правоохранительных органов, Региональным отделением ДОСААФ.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апреле-мае 2017 года в ряды юнармейцев вступили  представители военно-патриотических клубов («Зарница», «Ратник»), учащиеся кадетских классов муниципальных образовательных организаций «СОШ № 12», «СОШ № 18», «СОШ № 25 с УИОП» и «СОШ №  31» в количестве 300 человек.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67C63-49BA-4E18-90B7-941F7E9D9160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83763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Местным отделением Всероссийского военно-патриотического общественного движения «ЮНАРМИЯ» совместно с местным отделением Всероссийского общественного движения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Волонтеры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Победы»  реализуются мероприятия патриотической направленности.  Среди ключевых участие в акциях,  митингах,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посвященных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Дню памяти о россиянах исполнявших служебный долг за пределами Отечества, Дню защитника Отечества, акции: «Вахта Памяти», «Свеча Памяти»,  «Георгиевская ленточка» «Бессмертный полк» и др. Охват по направлению за первое полугодие составил   более 20 000 человек.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67C63-49BA-4E18-90B7-941F7E9D9160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7477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6938" y="746125"/>
            <a:ext cx="4967287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Впервые в рамках организации летней оздоровительной  кампании и работы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трудовых объединений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в августе 2017 года сформированы и трудились  профильные юнармейские отряды и отряды по направлению РДШ. Участники  данных трудовых объединений принимали участие в гражданско-патриотических акциях и  праздничных мероприятиях,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посвященных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96-летию образования Республики Коми,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молодежных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исторических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квестах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осуществляли работу по благоустройству территорий, сохранению памятников и обелисков.  В сентябре 2017 г. юнармейцы приняли участие в интеллектуальном марафоне «Стоп Террор», Всероссийском забеге «Кросс наций-2017» и т.д.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сентябре-октябре 2017 года планируется создание юнармейских отрядов на базе всех муниципальных образовательных организаций. 04 октября 2017 года около 900 учащихся будут приняты в ряды юнармейцев на заседании муниципального штаба ВВПОД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Юнармия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». (Общий охват юнармейцев составит 1 200 человек).</a:t>
            </a:r>
            <a:endParaRPr lang="ru-RU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1B12A8E-C97A-46D0-9EFD-A13B92CCA934}" type="slidenum">
              <a:rPr lang="ru-RU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03813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территории МО ГО «Сыктывкар» осуществляет свою деятельность Сыктывкарское отделение всероссийского общественного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движения «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Волонтеры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Победы».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общественное объединение входят более 2000 учащихся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молодежи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В рамках деятельности муниципального штаба проводятся Всероссийские акции патриотической направленности: Дни единых действий, акция «Подвези ветерана», гражданская инициатива «Бессмертный полк», акция «Георгиевская ленточка», исторические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молодежные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квесты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«Битва за Сталинград», «Битва за Кавказ», акция «Дерево память» и  др.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Участниками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волонтерского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движения осуществляется  шефство над ветеранами Великой Отечественной войны, благоустройство памятников, с целью изучения истории Российской Федерации проводятся 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молодежные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исторические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квесты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акции  «Бессмертный полк»,  «Подвези ветерана» и др.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67C63-49BA-4E18-90B7-941F7E9D9160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29099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Ежегодно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волонтерскими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отрядами школьных детских объединений, участниками детского общественного движения «Смена»,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волонтерами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муниципального штаба ВОД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Волонтеры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Победы» проводится Всероссийская акция «Весенняя неделя добра», реализуются акции «Счастье в ладошке», «Город без рекламы», проводятся различные социальные и экологические акции и мероприятия. 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Волонтеры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принимают активное участие в значимых городских и республиканских мероприятиях (День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молодежи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День России),  в том числе,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посвященных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памятным датам нашей истории (День Победы, День памяти и скорби, День памяти неизвестного солдата, День защитников Отечества, День защиты детей и др.).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Социальная помощь ветеранам осуществляется в тесном сотрудничестве с Городским советом ветеранов в течение всего года и представляет собой оказание  адресной помощи.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 рамках акций: «Чистый дом», «Подари частичку себя!», «Поздравь учителей – ветеранов педагогического труда», «Дарим заботу» осуществляется уборка квартир, доставка продуктов питания, уборка дворовых территорий, проведение для ветеранов концертов,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посвященных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Дню Победы, Дню пожилого человека, поздравление именинников, изготовление открыток и памятных подарков, сопровождение ветеранов на значимые мероприятия  в городе (н-р на премьеру фильма «28 панфиловцев»).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67C63-49BA-4E18-90B7-941F7E9D9160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58540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Муниципальный поисковый отряд «Весна Победы»,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созданный на базе МАУ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Молодежный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центр г. Сыктывкара» ежегодно выезжает на Всероссийскую Вахту памяти.  С 21 апреля по 4 мая 2017 года  поисковый отряд Центра совместно с отрядом «За Родину» г. Десногорск принял участие в поисковой экспедиции, проводимой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Ельнинском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районе Смоленской области.  В ходе проведения поисково-разведывательных работ бойцами поисковых отрядов обнаружены и эксгумированы останки 12 бойцов РККА. Найдены четыре солдатских медальона, два из которых были читаемы, что позволило опознать уроженцев Саратовской области и Алтайского края.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На базе центра функционирует Музей поискового отряда «Весна Победы», в рамках работы которого проводятся Уроки мужества по заявкам образовательных организаций на постоянной основе. В этом году интерес к урокам превысил прошлогодние показатели. В музее проведено 37 уроков мужества общим охватом школьников порядка 739 человек.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67C63-49BA-4E18-90B7-941F7E9D9160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10689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 целью  формирования у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молодежи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патриотического сознания, гражданской активности,   формирования чувства уважения к другим народам, их традициям и обычаям, воспитания заботливого, бережного отношения к старшему поколению,     развития общественно значимой и творческой активности среди подрастающего поколения,  в городе Сыктывкаре в 2017 году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проведен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цикл мероприятий: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 муниципальный этап Всероссийской акции  «Я – гражданин России»;</a:t>
            </a:r>
            <a:endParaRPr lang="ru-RU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 городская конференция старшеклассников «Патриот современной России»; </a:t>
            </a:r>
            <a:endParaRPr lang="ru-RU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 классные часы, беседы, уроки Мужества, посвящённые Победе в  ВОВ, в том числе с использованием потенциала школьных музеев и библиотек;</a:t>
            </a:r>
            <a:endParaRPr lang="ru-RU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смены гражданско-патриотической направленности в детских оздоровительных лагерях с дневным пребыванием на базе муниципальных образовательных организаций (в 2017 году уже организовано 6 смен для 175 ребят, патриотические смены и смены по направлению РДШ будут организованы и в осенние каникулы).</a:t>
            </a:r>
            <a:endParaRPr lang="ru-RU" dirty="0" smtClean="0"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67C63-49BA-4E18-90B7-941F7E9D9160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69916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effectLst/>
              </a:rPr>
              <a:t>Деятельность  управления образования, муниципальных образовательных организаций по военно-патриотическому воспитанию подрастающего  поколения, 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формирования у детей чувства сопричастности к родной республике, дому и семье, популяризации культуры и истории родного края и страны, формирования чувства уважения к другим народам, их традициям и обычаям, воспитания заботливого, бережного отношения к старшему поколению способствует снижению уровня проявления ксенофобии, экстремистских проявлений среди подростков. По данным УМВД России по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г.Сыктывкару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 7 месяцев 2017 года учащихся МОО, причисляющих себя к неформальным объединениям и неформальным молодёжным группировкам, не выявлено.</a:t>
            </a:r>
            <a:endParaRPr lang="ru-RU" dirty="0" smtClean="0"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67C63-49BA-4E18-90B7-941F7E9D9160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9590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Патриотическое воспитание детей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молодежи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территории МО ГО «Сыктывкар» осуществляется в рамках реализации: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 Государственной программы «Патриотическое воспитание граждан Российской Федерации на 2016-2020 годы»,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 Межведомственного плана мероприятий на 2016 г. по  реализации государственной программы «Патриотическое воспитание граждан РФ на 2016-2020 годы»,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 муниципальных  программ   «Развитие образования»  (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утвержденной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Постановлением  администрации МО ГО «Сыктывкар» от 25.12.2013 № 12/4976)  и  «Развитие культуры, физической культуры и спорта,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молодежной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политики в МО ГО «Сыктывкар» (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утвержденной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Постановлением администрации МО ГО «Сыктывкар» от 25.12.2013 № 12/4977).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67C63-49BA-4E18-90B7-941F7E9D916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4365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Патриотическое воспитание детей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молодежи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территории МО ГО «Сыктывкар» осуществляется в рамках реализации: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 Государственной программы «Патриотическое воспитание граждан Российской Федерации на 2016-2020 годы»,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 Межведомственного плана мероприятий на 2016 г. по  реализации государственной программы «Патриотическое воспитание граждан РФ на 2016-2020 годы»,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 муниципальных  программ   «Развитие образования»  (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утвержденной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Постановлением  администрации МО ГО «Сыктывкар» от 25.12.2013 № 12/4976)  и  «Развитие культуры, физической культуры и спорта,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молодежной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политики в МО ГО «Сыктывкар» (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утвержденной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Постановлением администрации МО ГО «Сыктывкар» от 25.12.2013 № 12/4977).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67C63-49BA-4E18-90B7-941F7E9D9160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4365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целях развития гражданско-патриотического воспитания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молодежи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территории МО ГО «Сыктывкар», формирования среди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молодежи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позитивного отношения,  интереса к службе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Вооруженных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силах Российской Федерации, стремления выполнить гражданский и воинский долг в рамках деятельности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Центра военно-патриотического воспитания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г.Сыктывкара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совместно с  военным комиссариатом РК по г. Сыктывкару,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Сыктывдинскому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Корткеросскому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районам организуются и проводятся городские мероприятия патриотической направленности: спортивно-патриотическая  игры «Зарница»,  конкурсы  «Служу России», «России верные сыны», «Юные защитники отечества», соревнования по пулевой стрельбе среди учащихся муниципальных образовательных организаций, конкурсы патриотической песни, Всероссийский «День призывника» с организацией экскурсий в войсковую часть, месячник  спортивно-патриотической работы,  учебно-полевые сборы для учащихся 10-х классов муниципальных образовательных организаций.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67C63-49BA-4E18-90B7-941F7E9D9160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40637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67C63-49BA-4E18-90B7-941F7E9D9160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7377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МО ГО «Сыктывкар» ведут работу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военно-патриотических клуба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«Зарница»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на базе МУ ДО «Центр дополнительного образования детей «Радость» и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«Ратник»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базе МУ ДО «Центр детского творчества».  Участниками клубов являются свыше 220 учащихся муниципальных образовательных организаций.  Клубы организуют и проводят для учащихся муниципальных образовательных организаций г. Сыктывкара соревнования по технике пешеходного туризма, комплексные соревнования «Школа безопасности».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67C63-49BA-4E18-90B7-941F7E9D9160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9799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4 муниципальных образовательных организациях («СОШ № 12», «СОШ № 18», «СОШ № 25 с УИОП» и «СОШ №  31») открыты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кадетские классы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в которых обучается свыше 330 учащихся. В кадетских классах в первую половину дня реализуются программы основного общего образования. Во второй половине дня – дополнительного образования, направленного на военную подготовку учащихся, их духовно-нравственное, физическое и творческое развитие. В кадетских  классах создана воспитательная система военно-патриотической направленности и кадетский уклад жизни (распорядок дня, построение, выполнение уставных требований, соблюдение кодекса чести, ношение формы и атрибутики, традиции и т.д.).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Учащиеся кадетских классов проходят обучение и подготовку по безопасности жизнедеятельности. Они принимают участие в совместных учениях и тренировках по подготовке к действиям при возникновении чрезвычайных ситуаций, принимают участие в конференциях, совещаниях, соревнованиях. Все мероприятия проходят в тесном сотрудничестве с ГУ МЧС Республики Коми, ООО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Комиавиатранс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ГКУ «Управлением противопожарной службы и гражданской защиты».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67C63-49BA-4E18-90B7-941F7E9D916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14886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19 муниципальных образовательных организациях города действуют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 музеев, 3 Зала боевой и трудовой славы, 4 комнаты боевой и трудовой славы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Участники музеев занимаются поисково-краеведческой, исследовательской работой, на базе школьных музеев совместно с ветеранами города проводятся уроки мужества.  В 2017 году совместно с городским советом ветеранов 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проведен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муниципальный смотр-конкурс школьных музеев, комнат, залов трудовой и боевой славы, в котором приняли участие  9 школьных музеев, комнат, залов боевой и трудовой.  Победителем   стал   Музей Боевой и трудовой славы МАОУ «СОШ №12», руководитель  Ульянова Нина Петровна.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67C63-49BA-4E18-90B7-941F7E9D9160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6348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Одним из направлений обновления практики воспитания на современном этапе является развитие детских общественных движений и ученического самоуправления в целях формирования ценностных личностных качеств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ребенка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активной социальной позиции.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территории МО ГО «Сыктывкар»  активно развивается деятельность добровольческих объединений, увеличивается количество детей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молодежи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вовлеченных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волонтерскую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деятельность. Органы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ученического самоуправления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функционируют в 38  образовательных организациях  (100 % школ).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67C63-49BA-4E18-90B7-941F7E9D9160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3492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7DCC3-830E-4C16-8B35-E695B68C13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0CF51-2AC6-49B5-862E-3E8FEF3A23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2086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7DCC3-830E-4C16-8B35-E695B68C13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0CF51-2AC6-49B5-862E-3E8FEF3A23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0328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7DCC3-830E-4C16-8B35-E695B68C13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0CF51-2AC6-49B5-862E-3E8FEF3A23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9279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7DCC3-830E-4C16-8B35-E695B68C13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0CF51-2AC6-49B5-862E-3E8FEF3A23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2632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7DCC3-830E-4C16-8B35-E695B68C13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0CF51-2AC6-49B5-862E-3E8FEF3A23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2271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7DCC3-830E-4C16-8B35-E695B68C13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0CF51-2AC6-49B5-862E-3E8FEF3A23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9295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7DCC3-830E-4C16-8B35-E695B68C13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0CF51-2AC6-49B5-862E-3E8FEF3A23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9636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7DCC3-830E-4C16-8B35-E695B68C13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0CF51-2AC6-49B5-862E-3E8FEF3A23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1457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7DCC3-830E-4C16-8B35-E695B68C13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0CF51-2AC6-49B5-862E-3E8FEF3A23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72182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7DCC3-830E-4C16-8B35-E695B68C13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0CF51-2AC6-49B5-862E-3E8FEF3A23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1627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7DCC3-830E-4C16-8B35-E695B68C13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0CF51-2AC6-49B5-862E-3E8FEF3A23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3781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7DCC3-830E-4C16-8B35-E695B68C13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0CF51-2AC6-49B5-862E-3E8FEF3A23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6669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7DCC3-830E-4C16-8B35-E695B68C13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0CF51-2AC6-49B5-862E-3E8FEF3A23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0626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7DCC3-830E-4C16-8B35-E695B68C13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0CF51-2AC6-49B5-862E-3E8FEF3A23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28813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7DCC3-830E-4C16-8B35-E695B68C13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0CF51-2AC6-49B5-862E-3E8FEF3A23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84065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5"/>
          <p:cNvGrpSpPr>
            <a:grpSpLocks/>
          </p:cNvGrpSpPr>
          <p:nvPr userDrawn="1"/>
        </p:nvGrpSpPr>
        <p:grpSpPr bwMode="auto">
          <a:xfrm>
            <a:off x="0" y="0"/>
            <a:ext cx="4572000" cy="773113"/>
            <a:chOff x="0" y="0"/>
            <a:chExt cx="6477000" cy="1087438"/>
          </a:xfrm>
        </p:grpSpPr>
        <p:pic>
          <p:nvPicPr>
            <p:cNvPr id="5" name="Picture 20" descr="АМОГО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477000" cy="1087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1486562" y="158539"/>
              <a:ext cx="2100527" cy="922200"/>
            </a:xfrm>
            <a:prstGeom prst="rect">
              <a:avLst/>
            </a:prstGeom>
            <a:solidFill>
              <a:srgbClr val="EFFF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600" b="1" dirty="0">
                <a:solidFill>
                  <a:srgbClr val="0070C0"/>
                </a:solidFill>
                <a:latin typeface="Arial Black" pitchFamily="34" charset="0"/>
              </a:endParaRPr>
            </a:p>
            <a:p>
              <a:pPr algn="ctr">
                <a:defRPr/>
              </a:pPr>
              <a:r>
                <a:rPr lang="ru-RU" sz="600" b="1" dirty="0">
                  <a:solidFill>
                    <a:srgbClr val="BC0416"/>
                  </a:solidFill>
                  <a:latin typeface="Arial Black" pitchFamily="34" charset="0"/>
                </a:rPr>
                <a:t>УПРАВЛЕНИЕ ОБРАЗОВАНИЯ</a:t>
              </a:r>
            </a:p>
            <a:p>
              <a:pPr algn="ctr">
                <a:defRPr/>
              </a:pPr>
              <a:r>
                <a:rPr lang="ru-RU" sz="600" b="1" dirty="0">
                  <a:solidFill>
                    <a:srgbClr val="0070C0"/>
                  </a:solidFill>
                  <a:latin typeface="Arial Black" pitchFamily="34" charset="0"/>
                </a:rPr>
                <a:t>администрации муниципального образования городского округа «Сыктывкар» </a:t>
              </a:r>
            </a:p>
            <a:p>
              <a:pPr algn="ctr">
                <a:defRPr/>
              </a:pPr>
              <a:endParaRPr lang="ru-RU" sz="1000" dirty="0">
                <a:solidFill>
                  <a:srgbClr val="0070C0"/>
                </a:solidFill>
                <a:latin typeface="Arial Black" pitchFamily="34" charset="0"/>
              </a:endParaRPr>
            </a:p>
          </p:txBody>
        </p:sp>
      </p:grpSp>
      <p:pic>
        <p:nvPicPr>
          <p:cNvPr id="7" name="Объект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2971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BCB8B-8510-48AA-BCB7-298A450097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69C33C-64CA-46A3-950B-59D85195280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28073353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2819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5562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94710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2330D-7218-4E2F-A633-E2601C12F7F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37F668-42D2-48A8-B1A7-064B7085855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32236862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AEBBA-B82F-4E5F-81CC-1DDA7B99D0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C01556-7DE9-4063-8E70-3BC2B88C9CD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16088104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C4639-F5C4-43BA-9D7F-AB5C53EFA3D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9DC8E7-B994-4AF9-B513-DB715546A09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37926146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27384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1C66C-FE69-4DA3-A9E8-496EEB6EE7C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9FBDB8-A212-42E0-AF8C-E7A42639D22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30387923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8EA55-3212-4674-8636-D0D79232E15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9F3EFF-D9FA-49D7-9B8F-AB299212DEC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4248953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7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7DCC3-830E-4C16-8B35-E695B68C13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0CF51-2AC6-49B5-862E-3E8FEF3A23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5291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A79C4-4AF6-4E0D-A676-A8C5983C10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71A83E-E358-43B7-A080-6C176AFC04D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31490386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3F3A1-284A-4B67-A444-91C54913CDF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9D42CC-4639-4D2C-8DBE-AF609D7C396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14307070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AD22A-05FA-4EA9-92F1-D2FCDF64D5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F4AEFD-1011-443E-8EBF-3D05EE5FC3F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26780624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1CE3D-70BC-41EC-9C09-981A3C15FC9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74C4A7-68EF-4CD3-B88A-4D04C6026DB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1529832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7DCC3-830E-4C16-8B35-E695B68C13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0CF51-2AC6-49B5-862E-3E8FEF3A23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8016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7DCC3-830E-4C16-8B35-E695B68C13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0CF51-2AC6-49B5-862E-3E8FEF3A23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8332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7DCC3-830E-4C16-8B35-E695B68C13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0CF51-2AC6-49B5-862E-3E8FEF3A23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1395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7DCC3-830E-4C16-8B35-E695B68C13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0CF51-2AC6-49B5-862E-3E8FEF3A23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8315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7DCC3-830E-4C16-8B35-E695B68C13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0CF51-2AC6-49B5-862E-3E8FEF3A23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4938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7DCC3-830E-4C16-8B35-E695B68C13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0CF51-2AC6-49B5-862E-3E8FEF3A23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3652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0E7DCC3-830E-4C16-8B35-E695B68C13A5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20.09.2017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A30CF51-2AC6-49B5-862E-3E8FEF3A23F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5378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0E7DCC3-830E-4C16-8B35-E695B68C13A5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20.09.2017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A30CF51-2AC6-49B5-862E-3E8FEF3A23F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5622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533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FC1A510-2DC4-4557-B913-BBEF09A7CE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6F3C8386-BF09-4B9C-9C35-2223D828B1D8}" type="slidenum"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55" name="Группа 5"/>
          <p:cNvGrpSpPr>
            <a:grpSpLocks/>
          </p:cNvGrpSpPr>
          <p:nvPr/>
        </p:nvGrpSpPr>
        <p:grpSpPr bwMode="auto">
          <a:xfrm>
            <a:off x="0" y="0"/>
            <a:ext cx="4572000" cy="773113"/>
            <a:chOff x="0" y="0"/>
            <a:chExt cx="6477000" cy="1087438"/>
          </a:xfrm>
        </p:grpSpPr>
        <p:pic>
          <p:nvPicPr>
            <p:cNvPr id="2056" name="Picture 20" descr="АМОГО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477000" cy="1087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/>
            <p:cNvSpPr/>
            <p:nvPr/>
          </p:nvSpPr>
          <p:spPr>
            <a:xfrm>
              <a:off x="1486562" y="158539"/>
              <a:ext cx="2100527" cy="922200"/>
            </a:xfrm>
            <a:prstGeom prst="rect">
              <a:avLst/>
            </a:prstGeom>
            <a:solidFill>
              <a:srgbClr val="EFFF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600" b="1" dirty="0">
                <a:solidFill>
                  <a:srgbClr val="0070C0"/>
                </a:solidFill>
                <a:latin typeface="Arial Black" pitchFamily="34" charset="0"/>
              </a:endParaRPr>
            </a:p>
            <a:p>
              <a:pPr algn="ctr">
                <a:defRPr/>
              </a:pPr>
              <a:r>
                <a:rPr lang="ru-RU" sz="600" b="1" dirty="0">
                  <a:solidFill>
                    <a:srgbClr val="BC0416"/>
                  </a:solidFill>
                  <a:latin typeface="Arial Black" pitchFamily="34" charset="0"/>
                </a:rPr>
                <a:t>УПРАВЛЕНИЕ ОБРАЗОВАНИЯ</a:t>
              </a:r>
            </a:p>
            <a:p>
              <a:pPr algn="ctr">
                <a:defRPr/>
              </a:pPr>
              <a:r>
                <a:rPr lang="ru-RU" sz="600" b="1" dirty="0">
                  <a:solidFill>
                    <a:srgbClr val="0070C0"/>
                  </a:solidFill>
                  <a:latin typeface="Arial Black" pitchFamily="34" charset="0"/>
                </a:rPr>
                <a:t>администрации муниципального образования городского округа «Сыктывкар» </a:t>
              </a:r>
            </a:p>
            <a:p>
              <a:pPr algn="ctr">
                <a:defRPr/>
              </a:pPr>
              <a:endParaRPr lang="ru-RU" sz="1000" dirty="0">
                <a:solidFill>
                  <a:srgbClr val="0070C0"/>
                </a:solidFill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212094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002060"/>
          </a:solidFill>
          <a:latin typeface="Arial Black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002060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002060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002060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002060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rgbClr val="002060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rgbClr val="002060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rgbClr val="002060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rgbClr val="002060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2.jpeg"/><Relationship Id="rId3" Type="http://schemas.openxmlformats.org/officeDocument/2006/relationships/image" Target="../media/image29.jpeg"/><Relationship Id="rId7" Type="http://schemas.openxmlformats.org/officeDocument/2006/relationships/image" Target="../media/image30.jpeg"/><Relationship Id="rId12" Type="http://schemas.microsoft.com/office/2007/relationships/hdphoto" Target="../media/hdphoto5.wdp"/><Relationship Id="rId17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5" Type="http://schemas.openxmlformats.org/officeDocument/2006/relationships/image" Target="../media/image4.png"/><Relationship Id="rId10" Type="http://schemas.microsoft.com/office/2007/relationships/hdphoto" Target="../media/hdphoto4.wdp"/><Relationship Id="rId9" Type="http://schemas.openxmlformats.org/officeDocument/2006/relationships/image" Target="../media/image31.jpeg"/><Relationship Id="rId1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6.png"/><Relationship Id="rId4" Type="http://schemas.openxmlformats.org/officeDocument/2006/relationships/image" Target="../media/image43.png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8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9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7.wdp"/><Relationship Id="rId10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openxmlformats.org/officeDocument/2006/relationships/image" Target="../media/image4.png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12" Type="http://schemas.microsoft.com/office/2007/relationships/hdphoto" Target="../media/hdphoto5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0.jpeg"/><Relationship Id="rId7" Type="http://schemas.openxmlformats.org/officeDocument/2006/relationships/image" Target="../media/image4.pn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image" Target="../media/image23.jpeg"/><Relationship Id="rId10" Type="http://schemas.openxmlformats.org/officeDocument/2006/relationships/image" Target="../media/image22.jpeg"/><Relationship Id="rId9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-32" y="871523"/>
            <a:ext cx="9144000" cy="414337"/>
          </a:xfrm>
          <a:prstGeom prst="rect">
            <a:avLst/>
          </a:prstGeom>
          <a:gradFill rotWithShape="0">
            <a:gsLst>
              <a:gs pos="0">
                <a:srgbClr val="80C535"/>
              </a:gs>
              <a:gs pos="100000">
                <a:srgbClr val="065EA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57158" y="2308862"/>
            <a:ext cx="85689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Гражданско-патриотическое воспитание молодежи на территории МО ГО «Сыктывкар»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9172" y="4786322"/>
            <a:ext cx="51769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Докладчик: </a:t>
            </a:r>
          </a:p>
          <a:p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заместитель начальника управления образования администрации МО ГО «Сыктывкар»</a:t>
            </a:r>
          </a:p>
          <a:p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Михайлова Лариса Васильевна</a:t>
            </a:r>
            <a:endParaRPr lang="ru-RU" sz="1400" b="1" dirty="0">
              <a:solidFill>
                <a:schemeClr val="accent6">
                  <a:lumMod val="75000"/>
                </a:schemeClr>
              </a:solidFill>
              <a:latin typeface="Meiryo" pitchFamily="34" charset="-128"/>
              <a:ea typeface="Meiryo" pitchFamily="34" charset="-128"/>
              <a:cs typeface="Meiryo" pitchFamily="3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54768" y="6327739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Сыктывкар 2017 г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202" b="53781"/>
          <a:stretch>
            <a:fillRect/>
          </a:stretch>
        </p:blipFill>
        <p:spPr bwMode="auto">
          <a:xfrm>
            <a:off x="0" y="142852"/>
            <a:ext cx="9144000" cy="71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357298"/>
            <a:ext cx="9137861" cy="714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C:\Documents and Settings\Gellert-ee\Рабочий стол\Logoti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15272" y="99626"/>
            <a:ext cx="1253493" cy="154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2769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79070" y="1669309"/>
            <a:ext cx="8064896" cy="830997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/>
              <a:t>С 01 сентября 2016 года </a:t>
            </a:r>
            <a:r>
              <a:rPr lang="ru-RU" sz="2400" b="1" dirty="0" err="1" smtClean="0"/>
              <a:t>пилотными</a:t>
            </a:r>
            <a:r>
              <a:rPr lang="ru-RU" sz="2400" b="1" dirty="0" smtClean="0"/>
              <a:t> площадками стали: </a:t>
            </a:r>
            <a:r>
              <a:rPr lang="ru-RU" sz="2400" b="1" dirty="0"/>
              <a:t>Гимназия №1, СОШ № 25, СОШ № 12 им. </a:t>
            </a:r>
            <a:r>
              <a:rPr lang="ru-RU" sz="2400" b="1" dirty="0" err="1"/>
              <a:t>О.Кошевого</a:t>
            </a:r>
            <a:r>
              <a:rPr lang="ru-RU" sz="2400" b="1" dirty="0"/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71472" y="2500306"/>
            <a:ext cx="8215370" cy="36933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*Гимназия </a:t>
            </a:r>
            <a:r>
              <a:rPr lang="ru-RU" b="1" dirty="0"/>
              <a:t>№1 г. Сыктывкара является федеральной опорной площадкой РДШ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245" b="3125"/>
          <a:stretch>
            <a:fillRect/>
          </a:stretch>
        </p:blipFill>
        <p:spPr>
          <a:xfrm>
            <a:off x="928662" y="4214818"/>
            <a:ext cx="3357586" cy="2191889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6314" y="4214818"/>
            <a:ext cx="3569479" cy="2146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202" b="53781"/>
          <a:stretch>
            <a:fillRect/>
          </a:stretch>
        </p:blipFill>
        <p:spPr bwMode="auto">
          <a:xfrm>
            <a:off x="0" y="142852"/>
            <a:ext cx="9144000" cy="71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0" y="1357298"/>
            <a:ext cx="9137861" cy="714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928670"/>
            <a:ext cx="9144000" cy="414337"/>
          </a:xfrm>
          <a:prstGeom prst="rect">
            <a:avLst/>
          </a:prstGeom>
          <a:gradFill rotWithShape="0">
            <a:gsLst>
              <a:gs pos="0">
                <a:srgbClr val="80C535"/>
              </a:gs>
              <a:gs pos="100000">
                <a:srgbClr val="065EA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57158" y="987966"/>
            <a:ext cx="864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ООГДЮО «Российское движение школьников»</a:t>
            </a:r>
            <a:endParaRPr lang="ru-RU" b="1" dirty="0">
              <a:solidFill>
                <a:schemeClr val="bg1"/>
              </a:solidFill>
              <a:latin typeface="Meiryo" pitchFamily="34" charset="-128"/>
              <a:ea typeface="Meiryo" pitchFamily="34" charset="-128"/>
              <a:cs typeface="Meiryo" pitchFamily="34" charset="-128"/>
            </a:endParaRPr>
          </a:p>
        </p:txBody>
      </p:sp>
      <p:pic>
        <p:nvPicPr>
          <p:cNvPr id="16" name="Рисунок 15" descr="logotip-2_7HAKDSH.jpg.900x0_q85_crop.pn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86578" y="214290"/>
            <a:ext cx="2145229" cy="545911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71472" y="3071810"/>
            <a:ext cx="8064896" cy="830997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/>
              <a:t>В 2017-2018 </a:t>
            </a:r>
            <a:r>
              <a:rPr lang="ru-RU" sz="2400" b="1" dirty="0" err="1" smtClean="0"/>
              <a:t>уч.году</a:t>
            </a:r>
            <a:r>
              <a:rPr lang="ru-RU" sz="2400" b="1" dirty="0" smtClean="0"/>
              <a:t> создание первичных отделений ООГДЮО «РДШ» во всех МОО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201465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7760" y="4221087"/>
            <a:ext cx="3213860" cy="23488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23729" y="1500577"/>
            <a:ext cx="3307443" cy="22066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473636"/>
            <a:ext cx="3011064" cy="20073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4221087"/>
            <a:ext cx="3468491" cy="2313457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202" b="53781"/>
          <a:stretch>
            <a:fillRect/>
          </a:stretch>
        </p:blipFill>
        <p:spPr bwMode="auto">
          <a:xfrm>
            <a:off x="0" y="142852"/>
            <a:ext cx="9144000" cy="71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0" y="1357298"/>
            <a:ext cx="9137861" cy="714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928670"/>
            <a:ext cx="9144000" cy="414337"/>
          </a:xfrm>
          <a:prstGeom prst="rect">
            <a:avLst/>
          </a:prstGeom>
          <a:gradFill rotWithShape="0">
            <a:gsLst>
              <a:gs pos="0">
                <a:srgbClr val="80C535"/>
              </a:gs>
              <a:gs pos="100000">
                <a:srgbClr val="065EA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57158" y="987966"/>
            <a:ext cx="864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ООГДЮО «Российское движение школьников»</a:t>
            </a:r>
            <a:endParaRPr lang="ru-RU" b="1" dirty="0">
              <a:solidFill>
                <a:schemeClr val="bg1"/>
              </a:solidFill>
              <a:latin typeface="Meiryo" pitchFamily="34" charset="-128"/>
              <a:ea typeface="Meiryo" pitchFamily="34" charset="-128"/>
              <a:cs typeface="Meiryo" pitchFamily="34" charset="-128"/>
            </a:endParaRPr>
          </a:p>
        </p:txBody>
      </p:sp>
      <p:pic>
        <p:nvPicPr>
          <p:cNvPr id="18" name="Рисунок 17" descr="logotip-2_7HAKDSH.jpg.900x0_q85_crop.png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786578" y="214290"/>
            <a:ext cx="2145229" cy="5459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6050" y="2500306"/>
            <a:ext cx="3317866" cy="280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91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4282" y="1720982"/>
            <a:ext cx="8640960" cy="707886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Членами ВВПОД «</a:t>
            </a:r>
            <a:r>
              <a:rPr lang="ru-RU" sz="2000" b="1" dirty="0" err="1" smtClean="0"/>
              <a:t>Юнармия</a:t>
            </a:r>
            <a:r>
              <a:rPr lang="ru-RU" sz="2000" b="1" dirty="0" smtClean="0"/>
              <a:t>» стали участники ВПК «Зарница</a:t>
            </a:r>
            <a:r>
              <a:rPr lang="ru-RU" sz="2000" b="1" dirty="0" smtClean="0"/>
              <a:t>», </a:t>
            </a:r>
            <a:r>
              <a:rPr lang="ru-RU" sz="2000" b="1" dirty="0" smtClean="0"/>
              <a:t>«</a:t>
            </a:r>
            <a:r>
              <a:rPr lang="ru-RU" sz="2000" b="1" dirty="0" smtClean="0"/>
              <a:t>Ратник</a:t>
            </a:r>
            <a:r>
              <a:rPr lang="ru-RU" sz="2000" b="1" dirty="0" smtClean="0"/>
              <a:t>»,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кадеты </a:t>
            </a:r>
            <a:r>
              <a:rPr lang="ru-RU" sz="2000" b="1" dirty="0"/>
              <a:t>«СОШ № 12», «СОШ № 18», «СОШ № 25 с УИОП» и «СОШ №  31»</a:t>
            </a:r>
            <a:r>
              <a:rPr lang="ru-RU" sz="2000" b="1" dirty="0" smtClean="0"/>
              <a:t> </a:t>
            </a:r>
            <a:endParaRPr lang="ru-RU" sz="2000" b="1" dirty="0"/>
          </a:p>
        </p:txBody>
      </p:sp>
      <p:pic>
        <p:nvPicPr>
          <p:cNvPr id="9" name="Содержимое 9" descr="25.04.17. 18 школа посвящение в Юнармию!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85720" y="2857496"/>
            <a:ext cx="3471796" cy="2308440"/>
          </a:xfrm>
        </p:spPr>
      </p:pic>
      <p:pic>
        <p:nvPicPr>
          <p:cNvPr id="10" name="Рисунок 9" descr="26 апреля 12 шк посвящение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857496"/>
            <a:ext cx="3456384" cy="2306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Содержимое 7" descr="12 мая 25 шк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979"/>
          <a:stretch/>
        </p:blipFill>
        <p:spPr>
          <a:xfrm>
            <a:off x="2285984" y="4429132"/>
            <a:ext cx="4402369" cy="2232506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202" b="53781"/>
          <a:stretch>
            <a:fillRect/>
          </a:stretch>
        </p:blipFill>
        <p:spPr bwMode="auto">
          <a:xfrm>
            <a:off x="0" y="142852"/>
            <a:ext cx="9144000" cy="71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0" y="1357298"/>
            <a:ext cx="9137861" cy="714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928670"/>
            <a:ext cx="9144000" cy="414337"/>
          </a:xfrm>
          <a:prstGeom prst="rect">
            <a:avLst/>
          </a:prstGeom>
          <a:gradFill rotWithShape="0">
            <a:gsLst>
              <a:gs pos="0">
                <a:srgbClr val="80C535"/>
              </a:gs>
              <a:gs pos="100000">
                <a:srgbClr val="065EA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57158" y="987966"/>
            <a:ext cx="864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ВВПОД «</a:t>
            </a:r>
            <a:r>
              <a:rPr lang="ru-RU" b="1" dirty="0" err="1" smtClean="0">
                <a:solidFill>
                  <a:schemeClr val="bg1"/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Юнармия</a:t>
            </a:r>
            <a:r>
              <a:rPr lang="ru-RU" b="1" dirty="0" smtClean="0">
                <a:solidFill>
                  <a:schemeClr val="bg1"/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»</a:t>
            </a:r>
            <a:endParaRPr lang="ru-RU" b="1" dirty="0">
              <a:solidFill>
                <a:schemeClr val="bg1"/>
              </a:solidFill>
              <a:latin typeface="Meiryo" pitchFamily="34" charset="-128"/>
              <a:ea typeface="Meiryo" pitchFamily="34" charset="-128"/>
              <a:cs typeface="Meiryo" pitchFamily="34" charset="-128"/>
            </a:endParaRPr>
          </a:p>
        </p:txBody>
      </p:sp>
      <p:pic>
        <p:nvPicPr>
          <p:cNvPr id="16" name="Рисунок 15" descr="logotip-2_7HAKDSH.jpg.900x0_q85_crop.pn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786578" y="214290"/>
            <a:ext cx="2145229" cy="54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286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4641166"/>
            <a:ext cx="3110973" cy="2073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72050" y="1628800"/>
            <a:ext cx="8418266" cy="76944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В мероприятиях патриотической направленности приняло участие </a:t>
            </a:r>
          </a:p>
          <a:p>
            <a:pPr algn="ctr"/>
            <a:r>
              <a:rPr lang="ru-RU" sz="2200" b="1" dirty="0" smtClean="0"/>
              <a:t>более 20 тысяч человек</a:t>
            </a:r>
            <a:endParaRPr lang="ru-RU" sz="2200" b="1" dirty="0"/>
          </a:p>
        </p:txBody>
      </p:sp>
      <p:pic>
        <p:nvPicPr>
          <p:cNvPr id="6146" name="Picture 2" descr="D:\ФОТОГРАФИИ_2017\05. МАЙ 2017\09.05.2017 День победы\DSC_03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050" y="2463453"/>
            <a:ext cx="3162833" cy="210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sykt-uo.ru/images/09.05.2017-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7392" y="2500306"/>
            <a:ext cx="2768012" cy="207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6434" y="4625057"/>
            <a:ext cx="2991846" cy="1994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6464" y="2928934"/>
            <a:ext cx="2664296" cy="3090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202" b="53781"/>
          <a:stretch>
            <a:fillRect/>
          </a:stretch>
        </p:blipFill>
        <p:spPr bwMode="auto">
          <a:xfrm>
            <a:off x="0" y="142852"/>
            <a:ext cx="9144000" cy="71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0" y="1357298"/>
            <a:ext cx="9137861" cy="714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928670"/>
            <a:ext cx="9144000" cy="414337"/>
          </a:xfrm>
          <a:prstGeom prst="rect">
            <a:avLst/>
          </a:prstGeom>
          <a:gradFill rotWithShape="0">
            <a:gsLst>
              <a:gs pos="0">
                <a:srgbClr val="80C535"/>
              </a:gs>
              <a:gs pos="100000">
                <a:srgbClr val="065EA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57158" y="987966"/>
            <a:ext cx="864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ВВПОД «</a:t>
            </a:r>
            <a:r>
              <a:rPr lang="ru-RU" b="1" dirty="0" err="1" smtClean="0">
                <a:solidFill>
                  <a:schemeClr val="bg1"/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Юнармия</a:t>
            </a:r>
            <a:r>
              <a:rPr lang="ru-RU" b="1" dirty="0" smtClean="0">
                <a:solidFill>
                  <a:schemeClr val="bg1"/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»</a:t>
            </a:r>
            <a:endParaRPr lang="ru-RU" b="1" dirty="0">
              <a:solidFill>
                <a:schemeClr val="bg1"/>
              </a:solidFill>
              <a:latin typeface="Meiryo" pitchFamily="34" charset="-128"/>
              <a:ea typeface="Meiryo" pitchFamily="34" charset="-128"/>
              <a:cs typeface="Meiryo" pitchFamily="34" charset="-128"/>
            </a:endParaRPr>
          </a:p>
        </p:txBody>
      </p:sp>
      <p:pic>
        <p:nvPicPr>
          <p:cNvPr id="18" name="Рисунок 17" descr="logotip-2_7HAKDSH.jpg.900x0_q85_crop.pn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786578" y="214290"/>
            <a:ext cx="2145229" cy="54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377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4955" y="2039692"/>
            <a:ext cx="2673298" cy="1782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8973" y="2039692"/>
            <a:ext cx="2376264" cy="1782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8973" y="4358748"/>
            <a:ext cx="2391669" cy="1596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2799" y="4358748"/>
            <a:ext cx="2490912" cy="1661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9814" y="1895474"/>
            <a:ext cx="230505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7521" y="4869160"/>
            <a:ext cx="2279650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3125865" y="3340857"/>
            <a:ext cx="2642961" cy="1512168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Трудовое лето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-2017 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202" b="53781"/>
          <a:stretch>
            <a:fillRect/>
          </a:stretch>
        </p:blipFill>
        <p:spPr bwMode="auto">
          <a:xfrm>
            <a:off x="0" y="142852"/>
            <a:ext cx="9144000" cy="71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0" y="1357298"/>
            <a:ext cx="9137861" cy="714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0" y="928670"/>
            <a:ext cx="9144000" cy="785818"/>
          </a:xfrm>
          <a:prstGeom prst="rect">
            <a:avLst/>
          </a:prstGeom>
          <a:gradFill rotWithShape="0">
            <a:gsLst>
              <a:gs pos="0">
                <a:srgbClr val="80C535"/>
              </a:gs>
              <a:gs pos="100000">
                <a:srgbClr val="065EA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57158" y="987966"/>
            <a:ext cx="86439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Деятельность профильных отрядов юнармейцев и ООГДЮО «Российское движение школьников»</a:t>
            </a:r>
            <a:endParaRPr lang="ru-RU" b="1" dirty="0">
              <a:solidFill>
                <a:schemeClr val="bg1"/>
              </a:solidFill>
              <a:latin typeface="Meiryo" pitchFamily="34" charset="-128"/>
              <a:ea typeface="Meiryo" pitchFamily="34" charset="-128"/>
              <a:cs typeface="Meiryo" pitchFamily="34" charset="-128"/>
            </a:endParaRPr>
          </a:p>
        </p:txBody>
      </p:sp>
      <p:pic>
        <p:nvPicPr>
          <p:cNvPr id="21" name="Рисунок 20" descr="logotip-2_7HAKDSH.jpg.900x0_q85_crop.png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786578" y="214290"/>
            <a:ext cx="2145229" cy="54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7044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88758" y="1571612"/>
            <a:ext cx="8640960" cy="4001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/>
              <a:t>В общественное объединение входят более 2000 учащихся и </a:t>
            </a:r>
            <a:r>
              <a:rPr lang="ru-RU" sz="2000" b="1" dirty="0" err="1"/>
              <a:t>молодежи</a:t>
            </a:r>
            <a:endParaRPr lang="ru-RU" sz="20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2143116"/>
            <a:ext cx="8858280" cy="33855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 smtClean="0"/>
              <a:t>В течение года «Волонтеры </a:t>
            </a:r>
            <a:r>
              <a:rPr lang="ru-RU" sz="1600" b="1" dirty="0" smtClean="0"/>
              <a:t>Победы» проводят </a:t>
            </a:r>
            <a:r>
              <a:rPr lang="ru-RU" sz="1600" b="1" dirty="0" smtClean="0"/>
              <a:t>более 20 акции </a:t>
            </a:r>
            <a:r>
              <a:rPr lang="ru-RU" sz="1600" b="1" dirty="0"/>
              <a:t>патриотической направленности: </a:t>
            </a:r>
            <a:endParaRPr lang="ru-RU" sz="1600" b="1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265754" y="2743138"/>
            <a:ext cx="3020361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/>
              <a:t>«Подвези ветерана»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85720" y="3857628"/>
            <a:ext cx="3000395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</a:rPr>
              <a:t>Г</a:t>
            </a:r>
            <a:r>
              <a:rPr lang="ru-RU" sz="2000" b="1" dirty="0" smtClean="0">
                <a:solidFill>
                  <a:prstClr val="black"/>
                </a:solidFill>
              </a:rPr>
              <a:t>ражданская </a:t>
            </a:r>
            <a:r>
              <a:rPr lang="ru-RU" sz="2000" b="1" dirty="0">
                <a:solidFill>
                  <a:prstClr val="black"/>
                </a:solidFill>
              </a:rPr>
              <a:t>инициатива «Бессмертный полк»</a:t>
            </a:r>
            <a:endParaRPr lang="ru-RU" sz="20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83499" y="3286124"/>
            <a:ext cx="3002617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</a:rPr>
              <a:t>«</a:t>
            </a:r>
            <a:r>
              <a:rPr lang="ru-RU" sz="2000" b="1" dirty="0">
                <a:solidFill>
                  <a:prstClr val="black"/>
                </a:solidFill>
              </a:rPr>
              <a:t>Георгиевская ленточка»</a:t>
            </a:r>
            <a:endParaRPr lang="ru-RU" sz="20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85721" y="4714884"/>
            <a:ext cx="3000396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</a:rPr>
              <a:t>Молодежные исторические</a:t>
            </a:r>
          </a:p>
          <a:p>
            <a:r>
              <a:rPr lang="ru-RU" sz="2000" b="1" dirty="0" err="1" smtClean="0">
                <a:solidFill>
                  <a:prstClr val="black"/>
                </a:solidFill>
              </a:rPr>
              <a:t>квесты</a:t>
            </a:r>
            <a:r>
              <a:rPr lang="ru-RU" sz="2000" b="1" dirty="0" smtClean="0">
                <a:solidFill>
                  <a:prstClr val="black"/>
                </a:solidFill>
              </a:rPr>
              <a:t> </a:t>
            </a:r>
            <a:endParaRPr lang="ru-RU" sz="2000" b="1" dirty="0"/>
          </a:p>
        </p:txBody>
      </p:sp>
      <p:pic>
        <p:nvPicPr>
          <p:cNvPr id="18" name="Рисунок 17" descr="вп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429" y="2643182"/>
            <a:ext cx="2779891" cy="1857388"/>
          </a:xfrm>
          <a:prstGeom prst="rect">
            <a:avLst/>
          </a:prstGeom>
        </p:spPr>
      </p:pic>
      <p:pic>
        <p:nvPicPr>
          <p:cNvPr id="19" name="Рисунок 18" descr="бп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9341" y="4572008"/>
            <a:ext cx="2787171" cy="1857388"/>
          </a:xfrm>
          <a:prstGeom prst="rect">
            <a:avLst/>
          </a:prstGeom>
        </p:spPr>
      </p:pic>
      <p:pic>
        <p:nvPicPr>
          <p:cNvPr id="20" name="Picture 2" descr="https://pp.userapi.com/c637617/v637617435/39f99/xrtV48G3IO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5074" y="2621915"/>
            <a:ext cx="2817432" cy="187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sykt-uo.ru/images/16_4mclc863.09.2017----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2698" y="4599708"/>
            <a:ext cx="2748458" cy="182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202" b="53781"/>
          <a:stretch>
            <a:fillRect/>
          </a:stretch>
        </p:blipFill>
        <p:spPr bwMode="auto">
          <a:xfrm>
            <a:off x="0" y="142852"/>
            <a:ext cx="9144000" cy="71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0" y="1357298"/>
            <a:ext cx="9137861" cy="714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0" y="928670"/>
            <a:ext cx="9144000" cy="357190"/>
          </a:xfrm>
          <a:prstGeom prst="rect">
            <a:avLst/>
          </a:prstGeom>
          <a:gradFill rotWithShape="0">
            <a:gsLst>
              <a:gs pos="0">
                <a:srgbClr val="80C535"/>
              </a:gs>
              <a:gs pos="100000">
                <a:srgbClr val="065EA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57158" y="928670"/>
            <a:ext cx="864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Муниципальный штаб ВОД «Волонтеры Победы»</a:t>
            </a:r>
            <a:endParaRPr lang="ru-RU" b="1" dirty="0">
              <a:solidFill>
                <a:schemeClr val="bg1"/>
              </a:solidFill>
              <a:latin typeface="Meiryo" pitchFamily="34" charset="-128"/>
              <a:ea typeface="Meiryo" pitchFamily="34" charset="-128"/>
              <a:cs typeface="Meiryo" pitchFamily="34" charset="-128"/>
            </a:endParaRPr>
          </a:p>
        </p:txBody>
      </p:sp>
      <p:pic>
        <p:nvPicPr>
          <p:cNvPr id="25" name="Рисунок 24" descr="logotip-2_7HAKDSH.jpg.900x0_q85_crop.pn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786578" y="214290"/>
            <a:ext cx="2145229" cy="54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003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kT6cMd_Hp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7239" y="4000504"/>
            <a:ext cx="3296133" cy="2472100"/>
          </a:xfrm>
          <a:prstGeom prst="rect">
            <a:avLst/>
          </a:prstGeom>
        </p:spPr>
      </p:pic>
      <p:pic>
        <p:nvPicPr>
          <p:cNvPr id="9" name="Рисунок 8" descr="_z-DEcvuBH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1730" y="4070660"/>
            <a:ext cx="3430732" cy="2573050"/>
          </a:xfrm>
          <a:prstGeom prst="rect">
            <a:avLst/>
          </a:prstGeom>
        </p:spPr>
      </p:pic>
      <p:pic>
        <p:nvPicPr>
          <p:cNvPr id="10" name="Рисунок 9" descr="e-kMrjgbXc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929530">
            <a:off x="7639394" y="5105926"/>
            <a:ext cx="978530" cy="1397900"/>
          </a:xfrm>
          <a:prstGeom prst="rect">
            <a:avLst/>
          </a:prstGeom>
        </p:spPr>
      </p:pic>
      <p:pic>
        <p:nvPicPr>
          <p:cNvPr id="11" name="Рисунок 10" descr="вп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3315" y="1643050"/>
            <a:ext cx="3105743" cy="2069687"/>
          </a:xfrm>
          <a:prstGeom prst="rect">
            <a:avLst/>
          </a:prstGeom>
        </p:spPr>
      </p:pic>
      <p:pic>
        <p:nvPicPr>
          <p:cNvPr id="12" name="Picture 2" descr="https://pp.userapi.com/c625717/v625717903/2b3f7/dHGeo5sc9p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43050"/>
            <a:ext cx="3806897" cy="227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202" b="53781"/>
          <a:stretch>
            <a:fillRect/>
          </a:stretch>
        </p:blipFill>
        <p:spPr bwMode="auto">
          <a:xfrm>
            <a:off x="0" y="142852"/>
            <a:ext cx="9144000" cy="71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0" y="1357298"/>
            <a:ext cx="9137861" cy="714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0" y="928670"/>
            <a:ext cx="9144000" cy="357190"/>
          </a:xfrm>
          <a:prstGeom prst="rect">
            <a:avLst/>
          </a:prstGeom>
          <a:gradFill rotWithShape="0">
            <a:gsLst>
              <a:gs pos="0">
                <a:srgbClr val="80C535"/>
              </a:gs>
              <a:gs pos="100000">
                <a:srgbClr val="065EA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57158" y="928670"/>
            <a:ext cx="864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Муниципальный штаб ВОД «Волонтеры Победы»</a:t>
            </a:r>
            <a:endParaRPr lang="ru-RU" b="1" dirty="0">
              <a:solidFill>
                <a:schemeClr val="bg1"/>
              </a:solidFill>
              <a:latin typeface="Meiryo" pitchFamily="34" charset="-128"/>
              <a:ea typeface="Meiryo" pitchFamily="34" charset="-128"/>
              <a:cs typeface="Meiryo" pitchFamily="34" charset="-128"/>
            </a:endParaRPr>
          </a:p>
        </p:txBody>
      </p:sp>
      <p:pic>
        <p:nvPicPr>
          <p:cNvPr id="22" name="Рисунок 21" descr="logotip-2_7HAKDSH.jpg.900x0_q85_crop.pn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786578" y="214290"/>
            <a:ext cx="2145229" cy="54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401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3548" y="1585042"/>
            <a:ext cx="7992888" cy="4308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200" dirty="0" smtClean="0"/>
              <a:t>С</a:t>
            </a:r>
            <a:r>
              <a:rPr lang="ru-RU" sz="2200" dirty="0" smtClean="0"/>
              <a:t>оздан </a:t>
            </a:r>
            <a:r>
              <a:rPr lang="ru-RU" sz="2200" dirty="0"/>
              <a:t>на базе МАУ «Молодежный центр г. Сыктывкара</a:t>
            </a:r>
            <a:r>
              <a:rPr lang="ru-RU" sz="2200" dirty="0" smtClean="0"/>
              <a:t>»</a:t>
            </a:r>
            <a:endParaRPr lang="ru-RU" sz="2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00034" y="2071678"/>
            <a:ext cx="8001056" cy="4308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200" dirty="0"/>
              <a:t>Е</a:t>
            </a:r>
            <a:r>
              <a:rPr lang="ru-RU" sz="2200" dirty="0" smtClean="0"/>
              <a:t>жегодно </a:t>
            </a:r>
            <a:r>
              <a:rPr lang="ru-RU" sz="2200" dirty="0"/>
              <a:t>выезжает на Всероссийскую Вахту памяти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03548" y="2571744"/>
            <a:ext cx="7997542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200" dirty="0"/>
              <a:t>На базе </a:t>
            </a:r>
            <a:r>
              <a:rPr lang="ru-RU" sz="2200" dirty="0" smtClean="0"/>
              <a:t>музея </a:t>
            </a:r>
            <a:r>
              <a:rPr lang="ru-RU" sz="2200" dirty="0"/>
              <a:t>поискового отряда «Весна Победы</a:t>
            </a:r>
            <a:r>
              <a:rPr lang="ru-RU" sz="2200" dirty="0" smtClean="0"/>
              <a:t>» проводятся </a:t>
            </a:r>
            <a:r>
              <a:rPr lang="ru-RU" sz="2200" dirty="0" smtClean="0"/>
              <a:t>Уроки </a:t>
            </a:r>
            <a:r>
              <a:rPr lang="ru-RU" sz="2200" dirty="0" smtClean="0"/>
              <a:t>мужества для школьников</a:t>
            </a:r>
            <a:endParaRPr lang="ru-RU" sz="22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681" b="-9982"/>
          <a:stretch/>
        </p:blipFill>
        <p:spPr>
          <a:xfrm>
            <a:off x="1000124" y="3643314"/>
            <a:ext cx="3429000" cy="29935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4876" y="3643314"/>
            <a:ext cx="3426289" cy="2569717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202" b="53781"/>
          <a:stretch>
            <a:fillRect/>
          </a:stretch>
        </p:blipFill>
        <p:spPr bwMode="auto">
          <a:xfrm>
            <a:off x="0" y="142852"/>
            <a:ext cx="9144000" cy="71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0" y="1357298"/>
            <a:ext cx="9137861" cy="714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928670"/>
            <a:ext cx="9144000" cy="357190"/>
          </a:xfrm>
          <a:prstGeom prst="rect">
            <a:avLst/>
          </a:prstGeom>
          <a:gradFill rotWithShape="0">
            <a:gsLst>
              <a:gs pos="0">
                <a:srgbClr val="80C535"/>
              </a:gs>
              <a:gs pos="100000">
                <a:srgbClr val="065EA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57158" y="928670"/>
            <a:ext cx="864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Поисковый отряд «Весна Победы»</a:t>
            </a:r>
            <a:endParaRPr lang="ru-RU" b="1" dirty="0">
              <a:solidFill>
                <a:schemeClr val="bg1"/>
              </a:solidFill>
              <a:latin typeface="Meiryo" pitchFamily="34" charset="-128"/>
              <a:ea typeface="Meiryo" pitchFamily="34" charset="-128"/>
              <a:cs typeface="Meiryo" pitchFamily="34" charset="-128"/>
            </a:endParaRPr>
          </a:p>
        </p:txBody>
      </p:sp>
      <p:pic>
        <p:nvPicPr>
          <p:cNvPr id="17" name="Рисунок 16" descr="logotip-2_7HAKDSH.jpg.900x0_q85_crop.pn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86578" y="214290"/>
            <a:ext cx="2145229" cy="54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245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23528" y="1582341"/>
            <a:ext cx="8418266" cy="19389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000" dirty="0"/>
              <a:t>-  муниципальный этап Всероссийской акции  «Я – гражданин России»;</a:t>
            </a:r>
          </a:p>
          <a:p>
            <a:r>
              <a:rPr lang="ru-RU" sz="2000" dirty="0"/>
              <a:t>-  городская конференция старшеклассников «Патриот современной России»; </a:t>
            </a:r>
          </a:p>
          <a:p>
            <a:r>
              <a:rPr lang="ru-RU" sz="2000" dirty="0"/>
              <a:t>-  классные часы, беседы, уроки Мужества, посвящённые Победе в  ВОВ, в том числе с использованием потенциала школьных музеев и библиотек;</a:t>
            </a:r>
          </a:p>
          <a:p>
            <a:r>
              <a:rPr lang="ru-RU" sz="2000" dirty="0"/>
              <a:t>- смены гражданско-патриотической направленности в </a:t>
            </a:r>
            <a:r>
              <a:rPr lang="ru-RU" sz="2000" dirty="0" smtClean="0"/>
              <a:t>ДОЛ.</a:t>
            </a:r>
            <a:endParaRPr lang="ru-RU" sz="2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7286" y="3886253"/>
            <a:ext cx="3600400" cy="24002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1581" y="3857628"/>
            <a:ext cx="3688071" cy="2458714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202" b="53781"/>
          <a:stretch>
            <a:fillRect/>
          </a:stretch>
        </p:blipFill>
        <p:spPr bwMode="auto">
          <a:xfrm>
            <a:off x="0" y="142852"/>
            <a:ext cx="9144000" cy="71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0" y="1357298"/>
            <a:ext cx="9137861" cy="714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928670"/>
            <a:ext cx="9144000" cy="357190"/>
          </a:xfrm>
          <a:prstGeom prst="rect">
            <a:avLst/>
          </a:prstGeom>
          <a:gradFill rotWithShape="0">
            <a:gsLst>
              <a:gs pos="0">
                <a:srgbClr val="80C535"/>
              </a:gs>
              <a:gs pos="100000">
                <a:srgbClr val="065EA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57158" y="928670"/>
            <a:ext cx="864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err="1" smtClean="0">
                <a:solidFill>
                  <a:schemeClr val="bg1"/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Гражданско</a:t>
            </a:r>
            <a:r>
              <a:rPr lang="ru-RU" b="1" dirty="0" smtClean="0">
                <a:solidFill>
                  <a:schemeClr val="bg1"/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 - патриотические мероприятия</a:t>
            </a:r>
            <a:endParaRPr lang="ru-RU" b="1" dirty="0">
              <a:solidFill>
                <a:schemeClr val="bg1"/>
              </a:solidFill>
              <a:latin typeface="Meiryo" pitchFamily="34" charset="-128"/>
              <a:ea typeface="Meiryo" pitchFamily="34" charset="-128"/>
              <a:cs typeface="Meiryo" pitchFamily="34" charset="-128"/>
            </a:endParaRPr>
          </a:p>
        </p:txBody>
      </p:sp>
      <p:pic>
        <p:nvPicPr>
          <p:cNvPr id="15" name="Рисунок 14" descr="logotip-2_7HAKDSH.jpg.900x0_q85_crop.png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786578" y="214290"/>
            <a:ext cx="2145229" cy="54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536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088" y="317277"/>
            <a:ext cx="3473928" cy="23159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3968" y="3717032"/>
            <a:ext cx="4305924" cy="28706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1245" y="2210433"/>
            <a:ext cx="3199614" cy="21330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476672"/>
            <a:ext cx="3456384" cy="2592288"/>
          </a:xfrm>
          <a:prstGeom prst="rect">
            <a:avLst/>
          </a:prstGeom>
        </p:spPr>
      </p:pic>
      <p:pic>
        <p:nvPicPr>
          <p:cNvPr id="11266" name="Picture 2" descr="O_OpPJOMme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517" b="32472"/>
          <a:stretch>
            <a:fillRect/>
          </a:stretch>
        </p:blipFill>
        <p:spPr bwMode="auto">
          <a:xfrm>
            <a:off x="3059832" y="628984"/>
            <a:ext cx="2599640" cy="280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6193" y="3276971"/>
            <a:ext cx="4122816" cy="274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9955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141755562"/>
              </p:ext>
            </p:extLst>
          </p:nvPr>
        </p:nvGraphicFramePr>
        <p:xfrm>
          <a:off x="71406" y="1714488"/>
          <a:ext cx="9036496" cy="4529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202" b="53781"/>
          <a:stretch>
            <a:fillRect/>
          </a:stretch>
        </p:blipFill>
        <p:spPr bwMode="auto">
          <a:xfrm>
            <a:off x="0" y="142852"/>
            <a:ext cx="9144000" cy="71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0" y="1357298"/>
            <a:ext cx="9137861" cy="714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928670"/>
            <a:ext cx="9144000" cy="414337"/>
          </a:xfrm>
          <a:prstGeom prst="rect">
            <a:avLst/>
          </a:prstGeom>
          <a:gradFill rotWithShape="0">
            <a:gsLst>
              <a:gs pos="0">
                <a:srgbClr val="80C535"/>
              </a:gs>
              <a:gs pos="100000">
                <a:srgbClr val="065EA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57158" y="987966"/>
            <a:ext cx="864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Нормативная база системы гражданско-патриотического воспитания</a:t>
            </a:r>
            <a:endParaRPr lang="ru-RU" b="1" dirty="0">
              <a:solidFill>
                <a:schemeClr val="bg1"/>
              </a:solidFill>
              <a:latin typeface="Meiryo" pitchFamily="34" charset="-128"/>
              <a:ea typeface="Meiryo" pitchFamily="34" charset="-128"/>
              <a:cs typeface="Meiryo" pitchFamily="34" charset="-128"/>
            </a:endParaRPr>
          </a:p>
        </p:txBody>
      </p:sp>
      <p:pic>
        <p:nvPicPr>
          <p:cNvPr id="15" name="Рисунок 14" descr="logotip-2_7HAKDSH.jpg.900x0_q85_crop.pn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786578" y="214290"/>
            <a:ext cx="2145229" cy="54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406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107154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202" b="53781"/>
          <a:stretch>
            <a:fillRect/>
          </a:stretch>
        </p:blipFill>
        <p:spPr bwMode="auto">
          <a:xfrm>
            <a:off x="0" y="142852"/>
            <a:ext cx="9144000" cy="71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0" y="1357298"/>
            <a:ext cx="9137861" cy="71438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928670"/>
            <a:ext cx="9144000" cy="357190"/>
          </a:xfrm>
          <a:prstGeom prst="rect">
            <a:avLst/>
          </a:prstGeom>
          <a:gradFill rotWithShape="0">
            <a:gsLst>
              <a:gs pos="0">
                <a:srgbClr val="80C535"/>
              </a:gs>
              <a:gs pos="100000">
                <a:srgbClr val="065EA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" name="Рисунок 19" descr="logotip-2_7HAKDSH.jpg.900x0_q85_crop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86578" y="214290"/>
            <a:ext cx="2145229" cy="545911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357158" y="2071678"/>
            <a:ext cx="86439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4000" b="1" dirty="0" smtClean="0">
                <a:solidFill>
                  <a:srgbClr val="002060"/>
                </a:solidFill>
                <a:latin typeface="Meiryo" pitchFamily="34" charset="-128"/>
                <a:ea typeface="Meiryo"/>
                <a:cs typeface="Meiryo" pitchFamily="34" charset="-128"/>
              </a:rPr>
              <a:t>БЛАГОДАРИМ ЗА ВНИМАНИЕ!</a:t>
            </a:r>
            <a:endParaRPr lang="ru-RU" sz="4000" b="1" dirty="0">
              <a:solidFill>
                <a:schemeClr val="bg1"/>
              </a:solidFill>
              <a:latin typeface="Meiryo" pitchFamily="34" charset="-128"/>
              <a:ea typeface="Meiryo" pitchFamily="34" charset="-128"/>
              <a:cs typeface="Meiryo" pitchFamily="34" charset="-128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00298" y="3143248"/>
            <a:ext cx="4286280" cy="285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3482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202" b="53781"/>
          <a:stretch>
            <a:fillRect/>
          </a:stretch>
        </p:blipFill>
        <p:spPr bwMode="auto">
          <a:xfrm>
            <a:off x="0" y="142852"/>
            <a:ext cx="9144000" cy="71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0" y="1357298"/>
            <a:ext cx="9137861" cy="714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928670"/>
            <a:ext cx="9144000" cy="414337"/>
          </a:xfrm>
          <a:prstGeom prst="rect">
            <a:avLst/>
          </a:prstGeom>
          <a:gradFill rotWithShape="0">
            <a:gsLst>
              <a:gs pos="0">
                <a:srgbClr val="80C535"/>
              </a:gs>
              <a:gs pos="100000">
                <a:srgbClr val="065EA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57158" y="987966"/>
            <a:ext cx="864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Социальные партнеры </a:t>
            </a:r>
            <a:r>
              <a:rPr lang="ru-RU" b="1" dirty="0" smtClean="0">
                <a:solidFill>
                  <a:schemeClr val="bg1"/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Центра </a:t>
            </a:r>
            <a:r>
              <a:rPr lang="ru-RU" b="1" dirty="0" smtClean="0">
                <a:solidFill>
                  <a:schemeClr val="bg1"/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военно-патриотического воспитания</a:t>
            </a:r>
            <a:endParaRPr lang="ru-RU" b="1" dirty="0">
              <a:solidFill>
                <a:schemeClr val="bg1"/>
              </a:solidFill>
              <a:latin typeface="Meiryo" pitchFamily="34" charset="-128"/>
              <a:ea typeface="Meiryo" pitchFamily="34" charset="-128"/>
              <a:cs typeface="Meiryo" pitchFamily="34" charset="-128"/>
            </a:endParaRPr>
          </a:p>
        </p:txBody>
      </p:sp>
      <p:pic>
        <p:nvPicPr>
          <p:cNvPr id="15" name="Рисунок 14" descr="logotip-2_7HAKDSH.jpg.900x0_q85_crop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86578" y="214290"/>
            <a:ext cx="2145229" cy="545911"/>
          </a:xfrm>
          <a:prstGeom prst="rect">
            <a:avLst/>
          </a:prstGeom>
        </p:spPr>
      </p:pic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xmlns="" val="141755562"/>
              </p:ext>
            </p:extLst>
          </p:nvPr>
        </p:nvGraphicFramePr>
        <p:xfrm>
          <a:off x="71406" y="1714488"/>
          <a:ext cx="9036496" cy="4529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xmlns="" val="206406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19849">
            <a:off x="4818437" y="1846555"/>
            <a:ext cx="3482809" cy="23209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91140">
            <a:off x="4773706" y="3849453"/>
            <a:ext cx="3618218" cy="241120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60192">
            <a:off x="729263" y="1731884"/>
            <a:ext cx="3571971" cy="238131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8662" y="4095755"/>
            <a:ext cx="3500462" cy="2333641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202" b="53781"/>
          <a:stretch>
            <a:fillRect/>
          </a:stretch>
        </p:blipFill>
        <p:spPr bwMode="auto">
          <a:xfrm>
            <a:off x="0" y="142852"/>
            <a:ext cx="9144000" cy="71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0" y="1357298"/>
            <a:ext cx="9137861" cy="714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928670"/>
            <a:ext cx="9144000" cy="414337"/>
          </a:xfrm>
          <a:prstGeom prst="rect">
            <a:avLst/>
          </a:prstGeom>
          <a:gradFill rotWithShape="0">
            <a:gsLst>
              <a:gs pos="0">
                <a:srgbClr val="80C535"/>
              </a:gs>
              <a:gs pos="100000">
                <a:srgbClr val="065EA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57158" y="987966"/>
            <a:ext cx="864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Мероприятия Центра </a:t>
            </a:r>
            <a:r>
              <a:rPr lang="ru-RU" b="1" dirty="0" smtClean="0">
                <a:solidFill>
                  <a:schemeClr val="bg1"/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военно-патриотического воспитания</a:t>
            </a:r>
            <a:endParaRPr lang="ru-RU" b="1" dirty="0">
              <a:solidFill>
                <a:schemeClr val="bg1"/>
              </a:solidFill>
              <a:latin typeface="Meiryo" pitchFamily="34" charset="-128"/>
              <a:ea typeface="Meiryo" pitchFamily="34" charset="-128"/>
              <a:cs typeface="Meiryo" pitchFamily="34" charset="-128"/>
            </a:endParaRPr>
          </a:p>
        </p:txBody>
      </p:sp>
      <p:pic>
        <p:nvPicPr>
          <p:cNvPr id="18" name="Рисунок 17" descr="logotip-2_7HAKDSH.jpg.900x0_q85_crop.pn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786578" y="214290"/>
            <a:ext cx="2145229" cy="54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885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7779"/>
          <a:stretch/>
        </p:blipFill>
        <p:spPr>
          <a:xfrm>
            <a:off x="5652120" y="1483718"/>
            <a:ext cx="3110179" cy="2521819"/>
          </a:xfrm>
          <a:prstGeom prst="rect">
            <a:avLst/>
          </a:prstGeom>
        </p:spPr>
      </p:pic>
      <p:pic>
        <p:nvPicPr>
          <p:cNvPr id="1026" name="Рисунок 5" descr="Описание: C:\Users\Пользователь\Documents\!!!Мои документы-1\Сборы 2016\фото сборы 2016\ВПС 2016\IMG_398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12574"/>
          <a:stretch/>
        </p:blipFill>
        <p:spPr bwMode="auto">
          <a:xfrm>
            <a:off x="323528" y="1571611"/>
            <a:ext cx="3025843" cy="252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Рисунок 11" descr="Описание: http://sykt-uo.ru/images/DSC_0018rgnl---mguorebhg--reg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620" y="4145870"/>
            <a:ext cx="3600400" cy="240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Рисунок 22" descr="Описание: http://sykt-uo.ru/images/DSC_0025o4uhthf-hrihtg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94" r="17423"/>
          <a:stretch/>
        </p:blipFill>
        <p:spPr bwMode="auto">
          <a:xfrm>
            <a:off x="3203848" y="1605740"/>
            <a:ext cx="2730309" cy="2492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Рисунок 7" descr="Описание: C:\Users\Пользователь\Documents\!!!Мои документы-1\Сборы 2016\фото сборы 2016\ВПС 2016\IMG_403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248"/>
          <a:stretch>
            <a:fillRect/>
          </a:stretch>
        </p:blipFill>
        <p:spPr bwMode="auto">
          <a:xfrm>
            <a:off x="4499992" y="4113765"/>
            <a:ext cx="3975100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202" b="53781"/>
          <a:stretch>
            <a:fillRect/>
          </a:stretch>
        </p:blipFill>
        <p:spPr bwMode="auto">
          <a:xfrm>
            <a:off x="0" y="142852"/>
            <a:ext cx="9144000" cy="71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0" y="1357298"/>
            <a:ext cx="9137861" cy="714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928670"/>
            <a:ext cx="9144000" cy="414337"/>
          </a:xfrm>
          <a:prstGeom prst="rect">
            <a:avLst/>
          </a:prstGeom>
          <a:gradFill rotWithShape="0">
            <a:gsLst>
              <a:gs pos="0">
                <a:srgbClr val="80C535"/>
              </a:gs>
              <a:gs pos="100000">
                <a:srgbClr val="065EA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57158" y="987966"/>
            <a:ext cx="864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Мероприятия Центра </a:t>
            </a:r>
            <a:r>
              <a:rPr lang="ru-RU" b="1" dirty="0" smtClean="0">
                <a:solidFill>
                  <a:schemeClr val="bg1"/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военно-патриотического воспитания</a:t>
            </a:r>
            <a:endParaRPr lang="ru-RU" b="1" dirty="0">
              <a:solidFill>
                <a:schemeClr val="bg1"/>
              </a:solidFill>
              <a:latin typeface="Meiryo" pitchFamily="34" charset="-128"/>
              <a:ea typeface="Meiryo" pitchFamily="34" charset="-128"/>
              <a:cs typeface="Meiryo" pitchFamily="34" charset="-128"/>
            </a:endParaRPr>
          </a:p>
        </p:txBody>
      </p:sp>
      <p:pic>
        <p:nvPicPr>
          <p:cNvPr id="15" name="Рисунок 14" descr="logotip-2_7HAKDSH.jpg.900x0_q85_crop.pn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786578" y="214290"/>
            <a:ext cx="2145229" cy="54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001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28728" y="1752889"/>
            <a:ext cx="1872208" cy="46166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«Зарница»</a:t>
            </a:r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894697" y="1785926"/>
            <a:ext cx="2232248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«Ратник»</a:t>
            </a:r>
          </a:p>
        </p:txBody>
      </p:sp>
      <p:pic>
        <p:nvPicPr>
          <p:cNvPr id="2052" name="Picture 4" descr="https://pp.userapi.com/c638026/v638026398/2e79b/XLL4EmUE71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3570" y="2428868"/>
            <a:ext cx="2627362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Th99Ka2mPJw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78" r="25308" b="-1398"/>
          <a:stretch>
            <a:fillRect/>
          </a:stretch>
        </p:blipFill>
        <p:spPr bwMode="auto">
          <a:xfrm>
            <a:off x="857224" y="2428868"/>
            <a:ext cx="3071834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71538" y="5715016"/>
            <a:ext cx="7215238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В деятельности клубов принимает участие свыше </a:t>
            </a:r>
            <a:r>
              <a:rPr lang="ru-RU" sz="2400" b="1" u="sng" dirty="0" smtClean="0"/>
              <a:t>220-ти </a:t>
            </a:r>
            <a:r>
              <a:rPr lang="ru-RU" sz="2400" b="1" u="sng" dirty="0" smtClean="0"/>
              <a:t>учащихся МОО</a:t>
            </a:r>
            <a:endParaRPr lang="ru-RU" sz="2400" b="1" u="sng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202" b="53781"/>
          <a:stretch>
            <a:fillRect/>
          </a:stretch>
        </p:blipFill>
        <p:spPr bwMode="auto">
          <a:xfrm>
            <a:off x="0" y="142852"/>
            <a:ext cx="9144000" cy="71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0" y="1357298"/>
            <a:ext cx="9137861" cy="714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928670"/>
            <a:ext cx="9144000" cy="414337"/>
          </a:xfrm>
          <a:prstGeom prst="rect">
            <a:avLst/>
          </a:prstGeom>
          <a:gradFill rotWithShape="0">
            <a:gsLst>
              <a:gs pos="0">
                <a:srgbClr val="80C535"/>
              </a:gs>
              <a:gs pos="100000">
                <a:srgbClr val="065EA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57158" y="987966"/>
            <a:ext cx="864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Военно-патриотические клубы</a:t>
            </a:r>
            <a:endParaRPr lang="ru-RU" b="1" dirty="0">
              <a:solidFill>
                <a:schemeClr val="bg1"/>
              </a:solidFill>
              <a:latin typeface="Meiryo" pitchFamily="34" charset="-128"/>
              <a:ea typeface="Meiryo" pitchFamily="34" charset="-128"/>
              <a:cs typeface="Meiryo" pitchFamily="34" charset="-128"/>
            </a:endParaRPr>
          </a:p>
        </p:txBody>
      </p:sp>
      <p:pic>
        <p:nvPicPr>
          <p:cNvPr id="16" name="Рисунок 15" descr="logotip-2_7HAKDSH.jpg.900x0_q85_crop.pn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86578" y="214290"/>
            <a:ext cx="2145229" cy="54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351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14282" y="1785926"/>
            <a:ext cx="5786478" cy="1323439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/>
              <a:t>МАОУ «СОШ </a:t>
            </a:r>
            <a:r>
              <a:rPr lang="ru-RU" sz="2000" b="1" dirty="0"/>
              <a:t>№ </a:t>
            </a:r>
            <a:r>
              <a:rPr lang="ru-RU" sz="2000" b="1" dirty="0" smtClean="0"/>
              <a:t>12 им. Олега Кошевого»</a:t>
            </a:r>
          </a:p>
          <a:p>
            <a:r>
              <a:rPr lang="ru-RU" sz="2000" b="1" dirty="0" smtClean="0"/>
              <a:t>МАОУ «СОШ </a:t>
            </a:r>
            <a:r>
              <a:rPr lang="ru-RU" sz="2000" b="1" dirty="0"/>
              <a:t>№ 18</a:t>
            </a:r>
            <a:r>
              <a:rPr lang="ru-RU" sz="2000" b="1" dirty="0" smtClean="0"/>
              <a:t>»</a:t>
            </a:r>
          </a:p>
          <a:p>
            <a:r>
              <a:rPr lang="ru-RU" sz="2000" b="1" dirty="0" smtClean="0"/>
              <a:t>МАОУ «СОШ </a:t>
            </a:r>
            <a:r>
              <a:rPr lang="ru-RU" sz="2000" b="1" dirty="0"/>
              <a:t>№ 25 с УИОП» </a:t>
            </a:r>
            <a:endParaRPr lang="ru-RU" sz="2000" b="1" dirty="0" smtClean="0"/>
          </a:p>
          <a:p>
            <a:r>
              <a:rPr lang="ru-RU" sz="2000" b="1" dirty="0" smtClean="0"/>
              <a:t>МАОУ «СОШ </a:t>
            </a:r>
            <a:r>
              <a:rPr lang="ru-RU" sz="2000" b="1" dirty="0"/>
              <a:t>№  31»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91462" y="1758253"/>
            <a:ext cx="1895380" cy="1384995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Свыше </a:t>
            </a:r>
            <a:r>
              <a:rPr lang="ru-RU" sz="2800" dirty="0" smtClean="0"/>
              <a:t>330-ти </a:t>
            </a:r>
            <a:r>
              <a:rPr lang="ru-RU" sz="2800" dirty="0" smtClean="0"/>
              <a:t>учащихся</a:t>
            </a:r>
            <a:endParaRPr lang="ru-RU" sz="2800" dirty="0"/>
          </a:p>
        </p:txBody>
      </p:sp>
      <p:pic>
        <p:nvPicPr>
          <p:cNvPr id="12" name="Содержимое 11" descr="3.05.2017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97365" y="3643314"/>
            <a:ext cx="4303263" cy="2865117"/>
          </a:xfrm>
        </p:spPr>
      </p:pic>
      <p:pic>
        <p:nvPicPr>
          <p:cNvPr id="11" name="Содержимое 6" descr="25.04.17. 18 школа посвящение в Юнармию!!!!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7686" y="3643314"/>
            <a:ext cx="4309593" cy="2863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202" b="53781"/>
          <a:stretch>
            <a:fillRect/>
          </a:stretch>
        </p:blipFill>
        <p:spPr bwMode="auto">
          <a:xfrm>
            <a:off x="0" y="142852"/>
            <a:ext cx="9144000" cy="71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0" y="1357298"/>
            <a:ext cx="9137861" cy="714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928670"/>
            <a:ext cx="9144000" cy="414337"/>
          </a:xfrm>
          <a:prstGeom prst="rect">
            <a:avLst/>
          </a:prstGeom>
          <a:gradFill rotWithShape="0">
            <a:gsLst>
              <a:gs pos="0">
                <a:srgbClr val="80C535"/>
              </a:gs>
              <a:gs pos="100000">
                <a:srgbClr val="065EA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57158" y="928670"/>
            <a:ext cx="86439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Кадетские классы</a:t>
            </a:r>
            <a:endParaRPr lang="ru-RU" sz="2000" b="1" dirty="0">
              <a:solidFill>
                <a:schemeClr val="bg1"/>
              </a:solidFill>
              <a:latin typeface="Meiryo" pitchFamily="34" charset="-128"/>
              <a:ea typeface="Meiryo" pitchFamily="34" charset="-128"/>
              <a:cs typeface="Meiryo" pitchFamily="34" charset="-128"/>
            </a:endParaRPr>
          </a:p>
        </p:txBody>
      </p:sp>
      <p:pic>
        <p:nvPicPr>
          <p:cNvPr id="17" name="Рисунок 16" descr="logotip-2_7HAKDSH.jpg.900x0_q85_crop.pn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86578" y="214290"/>
            <a:ext cx="2145229" cy="545911"/>
          </a:xfrm>
          <a:prstGeom prst="rect">
            <a:avLst/>
          </a:prstGeom>
        </p:spPr>
      </p:pic>
      <p:sp>
        <p:nvSpPr>
          <p:cNvPr id="18" name="Штриховая стрелка вправо 17"/>
          <p:cNvSpPr/>
          <p:nvPr/>
        </p:nvSpPr>
        <p:spPr>
          <a:xfrm>
            <a:off x="6215074" y="2214554"/>
            <a:ext cx="571504" cy="48463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064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ФОТОГРАФИИ_2017\08. АВГУСТ 2017\4.08-18.08.2017 Приемка МОО к новому учебному году\15.08.2017\СОШ №18\DSC_17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09" t="15652" r="21069" b="40655"/>
          <a:stretch/>
        </p:blipFill>
        <p:spPr bwMode="auto">
          <a:xfrm>
            <a:off x="357158" y="3428999"/>
            <a:ext cx="2616888" cy="171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11560" y="1578106"/>
            <a:ext cx="8064896" cy="707886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/>
              <a:t>В 19 муниципальных образовательных организациях города </a:t>
            </a:r>
            <a:r>
              <a:rPr lang="ru-RU" sz="2000" b="1" dirty="0" smtClean="0"/>
              <a:t>действуют: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202" b="53781"/>
          <a:stretch>
            <a:fillRect/>
          </a:stretch>
        </p:blipFill>
        <p:spPr bwMode="auto">
          <a:xfrm>
            <a:off x="0" y="142852"/>
            <a:ext cx="9144000" cy="71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1357298"/>
            <a:ext cx="9137861" cy="714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928670"/>
            <a:ext cx="9144000" cy="414337"/>
          </a:xfrm>
          <a:prstGeom prst="rect">
            <a:avLst/>
          </a:prstGeom>
          <a:gradFill rotWithShape="0">
            <a:gsLst>
              <a:gs pos="0">
                <a:srgbClr val="80C535"/>
              </a:gs>
              <a:gs pos="100000">
                <a:srgbClr val="065EA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57158" y="987966"/>
            <a:ext cx="864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Музеи и залы боевой славы</a:t>
            </a:r>
            <a:endParaRPr lang="ru-RU" b="1" dirty="0">
              <a:solidFill>
                <a:schemeClr val="bg1"/>
              </a:solidFill>
              <a:latin typeface="Meiryo" pitchFamily="34" charset="-128"/>
              <a:ea typeface="Meiryo" pitchFamily="34" charset="-128"/>
              <a:cs typeface="Meiryo" pitchFamily="34" charset="-128"/>
            </a:endParaRPr>
          </a:p>
        </p:txBody>
      </p:sp>
      <p:pic>
        <p:nvPicPr>
          <p:cNvPr id="13" name="Рисунок 12" descr="logotip-2_7HAKDSH.jpg.900x0_q85_crop.pn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786578" y="214290"/>
            <a:ext cx="2145229" cy="54591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000100" y="228599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Blip>
                <a:blip r:embed="rId9"/>
              </a:buBlip>
            </a:pPr>
            <a:r>
              <a:rPr lang="ru-RU" b="1" dirty="0" smtClean="0">
                <a:solidFill>
                  <a:srgbClr val="002060"/>
                </a:solidFill>
              </a:rPr>
              <a:t>    12 </a:t>
            </a:r>
            <a:r>
              <a:rPr lang="ru-RU" b="1" dirty="0" smtClean="0">
                <a:solidFill>
                  <a:srgbClr val="002060"/>
                </a:solidFill>
              </a:rPr>
              <a:t>музеев, </a:t>
            </a:r>
          </a:p>
          <a:p>
            <a:pPr algn="just">
              <a:buBlip>
                <a:blip r:embed="rId9"/>
              </a:buBlip>
            </a:pPr>
            <a:r>
              <a:rPr lang="ru-RU" b="1" dirty="0" smtClean="0">
                <a:solidFill>
                  <a:srgbClr val="002060"/>
                </a:solidFill>
              </a:rPr>
              <a:t>     3 </a:t>
            </a:r>
            <a:r>
              <a:rPr lang="ru-RU" b="1" dirty="0" smtClean="0">
                <a:solidFill>
                  <a:srgbClr val="002060"/>
                </a:solidFill>
              </a:rPr>
              <a:t>Зала боевой и трудовой славы, </a:t>
            </a:r>
          </a:p>
          <a:p>
            <a:pPr algn="just">
              <a:buBlip>
                <a:blip r:embed="rId9"/>
              </a:buBlip>
            </a:pPr>
            <a:r>
              <a:rPr lang="ru-RU" b="1" dirty="0" smtClean="0">
                <a:solidFill>
                  <a:srgbClr val="002060"/>
                </a:solidFill>
              </a:rPr>
              <a:t>     4 </a:t>
            </a:r>
            <a:r>
              <a:rPr lang="ru-RU" b="1" dirty="0" smtClean="0">
                <a:solidFill>
                  <a:srgbClr val="002060"/>
                </a:solidFill>
              </a:rPr>
              <a:t>комнаты боевой и трудовой славы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2050" name="Picture 2" descr="C:\Documents and Settings\User\Мои документы\Downloads\P61226-14561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71934" y="3357562"/>
            <a:ext cx="2596680" cy="1925295"/>
          </a:xfrm>
          <a:prstGeom prst="rect">
            <a:avLst/>
          </a:prstGeom>
          <a:noFill/>
        </p:spPr>
      </p:pic>
      <p:pic>
        <p:nvPicPr>
          <p:cNvPr id="2051" name="Picture 3" descr="C:\Documents and Settings\User\Мои документы\Downloads\100_580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43887" y="4500594"/>
            <a:ext cx="2666759" cy="2000240"/>
          </a:xfrm>
          <a:prstGeom prst="rect">
            <a:avLst/>
          </a:prstGeom>
          <a:noFill/>
        </p:spPr>
      </p:pic>
      <p:pic>
        <p:nvPicPr>
          <p:cNvPr id="2053" name="Picture 5" descr="C:\Documents and Settings\User\Мои документы\Downloads\DSCN4613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46292" y="4610273"/>
            <a:ext cx="2711394" cy="20334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2156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51520" y="1787624"/>
            <a:ext cx="8640960" cy="461665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/>
              <a:t>Ф</a:t>
            </a:r>
            <a:r>
              <a:rPr lang="ru-RU" sz="2400" dirty="0" smtClean="0"/>
              <a:t>ункционируют </a:t>
            </a:r>
            <a:r>
              <a:rPr lang="ru-RU" sz="2400" dirty="0"/>
              <a:t>в </a:t>
            </a:r>
            <a:r>
              <a:rPr lang="ru-RU" sz="2400" b="1" dirty="0"/>
              <a:t>38</a:t>
            </a:r>
            <a:r>
              <a:rPr lang="ru-RU" sz="2400" dirty="0"/>
              <a:t> </a:t>
            </a:r>
            <a:r>
              <a:rPr lang="ru-RU" sz="2400" dirty="0" smtClean="0"/>
              <a:t>образовательных </a:t>
            </a:r>
            <a:r>
              <a:rPr lang="ru-RU" sz="2400" dirty="0"/>
              <a:t>организациях  (100 </a:t>
            </a:r>
            <a:r>
              <a:rPr lang="ru-RU" sz="2400" dirty="0" smtClean="0"/>
              <a:t>%)</a:t>
            </a:r>
            <a:endParaRPr lang="ru-RU" sz="2400" dirty="0"/>
          </a:p>
        </p:txBody>
      </p:sp>
      <p:pic>
        <p:nvPicPr>
          <p:cNvPr id="4098" name="Picture 2" descr="Совет учащихся &quot;Парламент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2643182"/>
            <a:ext cx="8267700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pushkin14.ru/pic_5(2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72" t="13395" r="25282" b="71997"/>
          <a:stretch/>
        </p:blipFill>
        <p:spPr bwMode="auto">
          <a:xfrm>
            <a:off x="2857488" y="4500570"/>
            <a:ext cx="4104117" cy="127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202" b="53781"/>
          <a:stretch>
            <a:fillRect/>
          </a:stretch>
        </p:blipFill>
        <p:spPr bwMode="auto">
          <a:xfrm>
            <a:off x="0" y="142852"/>
            <a:ext cx="9144000" cy="71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1357298"/>
            <a:ext cx="9137861" cy="714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928670"/>
            <a:ext cx="9144000" cy="414337"/>
          </a:xfrm>
          <a:prstGeom prst="rect">
            <a:avLst/>
          </a:prstGeom>
          <a:gradFill rotWithShape="0">
            <a:gsLst>
              <a:gs pos="0">
                <a:srgbClr val="80C535"/>
              </a:gs>
              <a:gs pos="100000">
                <a:srgbClr val="065EA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57158" y="987966"/>
            <a:ext cx="864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Органы ученического самоуправления</a:t>
            </a:r>
            <a:endParaRPr lang="ru-RU" b="1" dirty="0">
              <a:solidFill>
                <a:schemeClr val="bg1"/>
              </a:solidFill>
              <a:latin typeface="Meiryo" pitchFamily="34" charset="-128"/>
              <a:ea typeface="Meiryo" pitchFamily="34" charset="-128"/>
              <a:cs typeface="Meiryo" pitchFamily="34" charset="-128"/>
            </a:endParaRPr>
          </a:p>
        </p:txBody>
      </p:sp>
      <p:pic>
        <p:nvPicPr>
          <p:cNvPr id="13" name="Рисунок 12" descr="logotip-2_7HAKDSH.jpg.900x0_q85_crop.pn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86578" y="214290"/>
            <a:ext cx="2145229" cy="54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526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презентации</Template>
  <TotalTime>4033</TotalTime>
  <Words>2491</Words>
  <Application>Microsoft Office PowerPoint</Application>
  <PresentationFormat>Экран (4:3)</PresentationFormat>
  <Paragraphs>122</Paragraphs>
  <Slides>20</Slides>
  <Notes>19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Тема Office</vt:lpstr>
      <vt:lpstr>1_Тема Office</vt:lpstr>
      <vt:lpstr>2_Тема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к заседанию межведомственной рабочей группы по мониторингу ситуации на рынке труда в разрезе субъектов Российской Федерации   от РЕСПУБЛИКИ КОМИ</dc:title>
  <dc:creator>Ненашева Ольга Юрьевна</dc:creator>
  <cp:lastModifiedBy>User</cp:lastModifiedBy>
  <cp:revision>353</cp:revision>
  <cp:lastPrinted>2016-11-24T14:48:03Z</cp:lastPrinted>
  <dcterms:created xsi:type="dcterms:W3CDTF">2015-03-12T06:31:17Z</dcterms:created>
  <dcterms:modified xsi:type="dcterms:W3CDTF">2017-09-20T09:45:43Z</dcterms:modified>
</cp:coreProperties>
</file>